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7" r:id="rId2"/>
    <p:sldId id="258" r:id="rId3"/>
    <p:sldId id="256" r:id="rId4"/>
    <p:sldId id="279" r:id="rId5"/>
    <p:sldId id="263" r:id="rId6"/>
    <p:sldId id="277" r:id="rId7"/>
    <p:sldId id="278" r:id="rId8"/>
    <p:sldId id="280" r:id="rId9"/>
    <p:sldId id="281" r:id="rId10"/>
    <p:sldId id="282" r:id="rId11"/>
    <p:sldId id="283" r:id="rId12"/>
    <p:sldId id="259" r:id="rId13"/>
    <p:sldId id="264" r:id="rId14"/>
    <p:sldId id="265" r:id="rId15"/>
    <p:sldId id="266" r:id="rId16"/>
    <p:sldId id="260" r:id="rId17"/>
    <p:sldId id="268" r:id="rId18"/>
    <p:sldId id="269" r:id="rId19"/>
    <p:sldId id="270" r:id="rId20"/>
    <p:sldId id="271" r:id="rId21"/>
    <p:sldId id="272" r:id="rId22"/>
    <p:sldId id="267" r:id="rId23"/>
    <p:sldId id="273" r:id="rId24"/>
    <p:sldId id="284" r:id="rId25"/>
    <p:sldId id="291" r:id="rId26"/>
    <p:sldId id="285" r:id="rId27"/>
    <p:sldId id="286" r:id="rId28"/>
    <p:sldId id="287" r:id="rId29"/>
    <p:sldId id="292" r:id="rId30"/>
    <p:sldId id="288" r:id="rId31"/>
    <p:sldId id="293" r:id="rId32"/>
    <p:sldId id="289" r:id="rId33"/>
    <p:sldId id="274" r:id="rId34"/>
    <p:sldId id="275" r:id="rId35"/>
    <p:sldId id="276" r:id="rId36"/>
    <p:sldId id="294" r:id="rId37"/>
    <p:sldId id="295" r:id="rId38"/>
    <p:sldId id="290" r:id="rId39"/>
    <p:sldId id="261" r:id="rId40"/>
    <p:sldId id="262"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5" d="100"/>
          <a:sy n="55" d="100"/>
        </p:scale>
        <p:origin x="-201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DD2E35-FAF0-7446-8752-D4EFE38EBC09}" type="datetimeFigureOut">
              <a:rPr lang="en-US" smtClean="0"/>
              <a:t>4/27/17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ED94B2-23C7-934B-B6D4-94AF21F5364D}" type="slidenum">
              <a:rPr lang="en-US" smtClean="0"/>
              <a:t>‹#›</a:t>
            </a:fld>
            <a:endParaRPr lang="en-US"/>
          </a:p>
        </p:txBody>
      </p:sp>
    </p:spTree>
    <p:extLst>
      <p:ext uri="{BB962C8B-B14F-4D97-AF65-F5344CB8AC3E}">
        <p14:creationId xmlns:p14="http://schemas.microsoft.com/office/powerpoint/2010/main" val="16558713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D94B2-23C7-934B-B6D4-94AF21F5364D}" type="slidenum">
              <a:rPr lang="en-US" smtClean="0"/>
              <a:t>3</a:t>
            </a:fld>
            <a:endParaRPr lang="en-US"/>
          </a:p>
        </p:txBody>
      </p:sp>
    </p:spTree>
    <p:extLst>
      <p:ext uri="{BB962C8B-B14F-4D97-AF65-F5344CB8AC3E}">
        <p14:creationId xmlns:p14="http://schemas.microsoft.com/office/powerpoint/2010/main" val="133643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D94B2-23C7-934B-B6D4-94AF21F5364D}" type="slidenum">
              <a:rPr lang="en-US" smtClean="0"/>
              <a:t>9</a:t>
            </a:fld>
            <a:endParaRPr lang="en-US"/>
          </a:p>
        </p:txBody>
      </p:sp>
    </p:spTree>
    <p:extLst>
      <p:ext uri="{BB962C8B-B14F-4D97-AF65-F5344CB8AC3E}">
        <p14:creationId xmlns:p14="http://schemas.microsoft.com/office/powerpoint/2010/main" val="4238855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Space cost</a:t>
            </a:r>
            <a:r>
              <a:rPr lang="en-US" baseline="0" dirty="0" smtClean="0"/>
              <a:t> depends on the code length.</a:t>
            </a:r>
          </a:p>
          <a:p>
            <a:r>
              <a:rPr lang="en-US" baseline="0" dirty="0" smtClean="0"/>
              <a:t>Search efficiency is measured as the time taken to return the search result for a query. </a:t>
            </a:r>
            <a:endParaRPr lang="en-US" dirty="0"/>
          </a:p>
        </p:txBody>
      </p:sp>
      <p:sp>
        <p:nvSpPr>
          <p:cNvPr id="4" name="Slide Number Placeholder 3"/>
          <p:cNvSpPr>
            <a:spLocks noGrp="1"/>
          </p:cNvSpPr>
          <p:nvPr>
            <p:ph type="sldNum" sz="quarter" idx="10"/>
          </p:nvPr>
        </p:nvSpPr>
        <p:spPr/>
        <p:txBody>
          <a:bodyPr/>
          <a:lstStyle/>
          <a:p>
            <a:fld id="{24ED94B2-23C7-934B-B6D4-94AF21F5364D}" type="slidenum">
              <a:rPr lang="en-US" smtClean="0"/>
              <a:t>12</a:t>
            </a:fld>
            <a:endParaRPr lang="en-US"/>
          </a:p>
        </p:txBody>
      </p:sp>
    </p:spTree>
    <p:extLst>
      <p:ext uri="{BB962C8B-B14F-4D97-AF65-F5344CB8AC3E}">
        <p14:creationId xmlns:p14="http://schemas.microsoft.com/office/powerpoint/2010/main" val="124604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D94B2-23C7-934B-B6D4-94AF21F5364D}" type="slidenum">
              <a:rPr lang="en-US" smtClean="0"/>
              <a:t>13</a:t>
            </a:fld>
            <a:endParaRPr lang="en-US"/>
          </a:p>
        </p:txBody>
      </p:sp>
    </p:spTree>
    <p:extLst>
      <p:ext uri="{BB962C8B-B14F-4D97-AF65-F5344CB8AC3E}">
        <p14:creationId xmlns:p14="http://schemas.microsoft.com/office/powerpoint/2010/main" val="1044575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ED94B2-23C7-934B-B6D4-94AF21F5364D}" type="slidenum">
              <a:rPr lang="en-US" smtClean="0"/>
              <a:t>17</a:t>
            </a:fld>
            <a:endParaRPr lang="en-US"/>
          </a:p>
        </p:txBody>
      </p:sp>
    </p:spTree>
    <p:extLst>
      <p:ext uri="{BB962C8B-B14F-4D97-AF65-F5344CB8AC3E}">
        <p14:creationId xmlns:p14="http://schemas.microsoft.com/office/powerpoint/2010/main" val="4096539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 positive example</a:t>
            </a:r>
          </a:p>
          <a:p>
            <a:r>
              <a:rPr lang="en-US" dirty="0" smtClean="0"/>
              <a:t>X-</a:t>
            </a:r>
            <a:r>
              <a:rPr lang="en-US" baseline="0" dirty="0" smtClean="0"/>
              <a:t> negative example</a:t>
            </a:r>
            <a:endParaRPr lang="en-US" dirty="0"/>
          </a:p>
        </p:txBody>
      </p:sp>
      <p:sp>
        <p:nvSpPr>
          <p:cNvPr id="4" name="Slide Number Placeholder 3"/>
          <p:cNvSpPr>
            <a:spLocks noGrp="1"/>
          </p:cNvSpPr>
          <p:nvPr>
            <p:ph type="sldNum" sz="quarter" idx="10"/>
          </p:nvPr>
        </p:nvSpPr>
        <p:spPr/>
        <p:txBody>
          <a:bodyPr/>
          <a:lstStyle/>
          <a:p>
            <a:fld id="{24ED94B2-23C7-934B-B6D4-94AF21F5364D}" type="slidenum">
              <a:rPr lang="en-US" smtClean="0"/>
              <a:t>34</a:t>
            </a:fld>
            <a:endParaRPr lang="en-US"/>
          </a:p>
        </p:txBody>
      </p:sp>
    </p:spTree>
    <p:extLst>
      <p:ext uri="{BB962C8B-B14F-4D97-AF65-F5344CB8AC3E}">
        <p14:creationId xmlns:p14="http://schemas.microsoft.com/office/powerpoint/2010/main" val="425855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7F6325-83B7-194E-85D3-B5CE0C24CFA4}" type="datetimeFigureOut">
              <a:rPr lang="en-US" smtClean="0"/>
              <a:t>4/26/17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66C03-30BD-ED4F-B782-91B26845A39B}" type="slidenum">
              <a:rPr lang="en-US" smtClean="0"/>
              <a:t>‹#›</a:t>
            </a:fld>
            <a:endParaRPr lang="en-US"/>
          </a:p>
        </p:txBody>
      </p:sp>
    </p:spTree>
    <p:extLst>
      <p:ext uri="{BB962C8B-B14F-4D97-AF65-F5344CB8AC3E}">
        <p14:creationId xmlns:p14="http://schemas.microsoft.com/office/powerpoint/2010/main" val="372050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7F6325-83B7-194E-85D3-B5CE0C24CFA4}"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66C03-30BD-ED4F-B782-91B26845A39B}" type="slidenum">
              <a:rPr lang="en-US" smtClean="0"/>
              <a:t>‹#›</a:t>
            </a:fld>
            <a:endParaRPr lang="en-US"/>
          </a:p>
        </p:txBody>
      </p:sp>
    </p:spTree>
    <p:extLst>
      <p:ext uri="{BB962C8B-B14F-4D97-AF65-F5344CB8AC3E}">
        <p14:creationId xmlns:p14="http://schemas.microsoft.com/office/powerpoint/2010/main" val="151198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7F6325-83B7-194E-85D3-B5CE0C24CFA4}"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66C03-30BD-ED4F-B782-91B26845A39B}" type="slidenum">
              <a:rPr lang="en-US" smtClean="0"/>
              <a:t>‹#›</a:t>
            </a:fld>
            <a:endParaRPr lang="en-US"/>
          </a:p>
        </p:txBody>
      </p:sp>
    </p:spTree>
    <p:extLst>
      <p:ext uri="{BB962C8B-B14F-4D97-AF65-F5344CB8AC3E}">
        <p14:creationId xmlns:p14="http://schemas.microsoft.com/office/powerpoint/2010/main" val="23912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7F6325-83B7-194E-85D3-B5CE0C24CFA4}"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66C03-30BD-ED4F-B782-91B26845A39B}" type="slidenum">
              <a:rPr lang="en-US" smtClean="0"/>
              <a:t>‹#›</a:t>
            </a:fld>
            <a:endParaRPr lang="en-US"/>
          </a:p>
        </p:txBody>
      </p:sp>
    </p:spTree>
    <p:extLst>
      <p:ext uri="{BB962C8B-B14F-4D97-AF65-F5344CB8AC3E}">
        <p14:creationId xmlns:p14="http://schemas.microsoft.com/office/powerpoint/2010/main" val="3612760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7F6325-83B7-194E-85D3-B5CE0C24CFA4}"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66C03-30BD-ED4F-B782-91B26845A39B}" type="slidenum">
              <a:rPr lang="en-US" smtClean="0"/>
              <a:t>‹#›</a:t>
            </a:fld>
            <a:endParaRPr lang="en-US"/>
          </a:p>
        </p:txBody>
      </p:sp>
    </p:spTree>
    <p:extLst>
      <p:ext uri="{BB962C8B-B14F-4D97-AF65-F5344CB8AC3E}">
        <p14:creationId xmlns:p14="http://schemas.microsoft.com/office/powerpoint/2010/main" val="1818654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7F6325-83B7-194E-85D3-B5CE0C24CFA4}"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66C03-30BD-ED4F-B782-91B26845A39B}" type="slidenum">
              <a:rPr lang="en-US" smtClean="0"/>
              <a:t>‹#›</a:t>
            </a:fld>
            <a:endParaRPr lang="en-US"/>
          </a:p>
        </p:txBody>
      </p:sp>
    </p:spTree>
    <p:extLst>
      <p:ext uri="{BB962C8B-B14F-4D97-AF65-F5344CB8AC3E}">
        <p14:creationId xmlns:p14="http://schemas.microsoft.com/office/powerpoint/2010/main" val="1900016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7F6325-83B7-194E-85D3-B5CE0C24CFA4}" type="datetimeFigureOut">
              <a:rPr lang="en-US" smtClean="0"/>
              <a:t>4/27/17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66C03-30BD-ED4F-B782-91B26845A39B}" type="slidenum">
              <a:rPr lang="en-US" smtClean="0"/>
              <a:t>‹#›</a:t>
            </a:fld>
            <a:endParaRPr lang="en-US"/>
          </a:p>
        </p:txBody>
      </p:sp>
    </p:spTree>
    <p:extLst>
      <p:ext uri="{BB962C8B-B14F-4D97-AF65-F5344CB8AC3E}">
        <p14:creationId xmlns:p14="http://schemas.microsoft.com/office/powerpoint/2010/main" val="3225460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7F6325-83B7-194E-85D3-B5CE0C24CFA4}" type="datetimeFigureOut">
              <a:rPr lang="en-US" smtClean="0"/>
              <a:t>4/27/17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66C03-30BD-ED4F-B782-91B26845A39B}" type="slidenum">
              <a:rPr lang="en-US" smtClean="0"/>
              <a:t>‹#›</a:t>
            </a:fld>
            <a:endParaRPr lang="en-US"/>
          </a:p>
        </p:txBody>
      </p:sp>
    </p:spTree>
    <p:extLst>
      <p:ext uri="{BB962C8B-B14F-4D97-AF65-F5344CB8AC3E}">
        <p14:creationId xmlns:p14="http://schemas.microsoft.com/office/powerpoint/2010/main" val="138215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7F6325-83B7-194E-85D3-B5CE0C24CFA4}" type="datetimeFigureOut">
              <a:rPr lang="en-US" smtClean="0"/>
              <a:t>4/27/17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66C03-30BD-ED4F-B782-91B26845A39B}" type="slidenum">
              <a:rPr lang="en-US" smtClean="0"/>
              <a:t>‹#›</a:t>
            </a:fld>
            <a:endParaRPr lang="en-US"/>
          </a:p>
        </p:txBody>
      </p:sp>
    </p:spTree>
    <p:extLst>
      <p:ext uri="{BB962C8B-B14F-4D97-AF65-F5344CB8AC3E}">
        <p14:creationId xmlns:p14="http://schemas.microsoft.com/office/powerpoint/2010/main" val="136739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7F6325-83B7-194E-85D3-B5CE0C24CFA4}"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66C03-30BD-ED4F-B782-91B26845A39B}" type="slidenum">
              <a:rPr lang="en-US" smtClean="0"/>
              <a:t>‹#›</a:t>
            </a:fld>
            <a:endParaRPr lang="en-US"/>
          </a:p>
        </p:txBody>
      </p:sp>
    </p:spTree>
    <p:extLst>
      <p:ext uri="{BB962C8B-B14F-4D97-AF65-F5344CB8AC3E}">
        <p14:creationId xmlns:p14="http://schemas.microsoft.com/office/powerpoint/2010/main" val="49626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7F6325-83B7-194E-85D3-B5CE0C24CFA4}"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66C03-30BD-ED4F-B782-91B26845A39B}" type="slidenum">
              <a:rPr lang="en-US" smtClean="0"/>
              <a:t>‹#›</a:t>
            </a:fld>
            <a:endParaRPr lang="en-US"/>
          </a:p>
        </p:txBody>
      </p:sp>
    </p:spTree>
    <p:extLst>
      <p:ext uri="{BB962C8B-B14F-4D97-AF65-F5344CB8AC3E}">
        <p14:creationId xmlns:p14="http://schemas.microsoft.com/office/powerpoint/2010/main" val="26295405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7F6325-83B7-194E-85D3-B5CE0C24CFA4}" type="datetimeFigureOut">
              <a:rPr lang="en-US" smtClean="0"/>
              <a:t>4/26/17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66C03-30BD-ED4F-B782-91B26845A39B}" type="slidenum">
              <a:rPr lang="en-US" smtClean="0"/>
              <a:t>‹#›</a:t>
            </a:fld>
            <a:endParaRPr lang="en-US"/>
          </a:p>
        </p:txBody>
      </p:sp>
    </p:spTree>
    <p:extLst>
      <p:ext uri="{BB962C8B-B14F-4D97-AF65-F5344CB8AC3E}">
        <p14:creationId xmlns:p14="http://schemas.microsoft.com/office/powerpoint/2010/main" val="3288671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28626" y="722841"/>
            <a:ext cx="8413750" cy="2187575"/>
          </a:xfrm>
        </p:spPr>
        <p:txBody>
          <a:bodyPr>
            <a:normAutofit/>
          </a:bodyPr>
          <a:lstStyle/>
          <a:p>
            <a:r>
              <a:rPr kumimoji="1" lang="en-US" altLang="zh-TW" sz="6000" dirty="0" smtClean="0"/>
              <a:t>Hash</a:t>
            </a:r>
            <a:r>
              <a:rPr kumimoji="1" lang="en-US" altLang="zh-TW" sz="6000" dirty="0" smtClean="0"/>
              <a:t> Learning</a:t>
            </a:r>
            <a:endParaRPr kumimoji="1" lang="zh-TW" altLang="en-US" sz="6000" dirty="0"/>
          </a:p>
        </p:txBody>
      </p:sp>
      <p:sp>
        <p:nvSpPr>
          <p:cNvPr id="3" name="子標題 2"/>
          <p:cNvSpPr>
            <a:spLocks noGrp="1"/>
          </p:cNvSpPr>
          <p:nvPr>
            <p:ph type="subTitle" idx="1"/>
          </p:nvPr>
        </p:nvSpPr>
        <p:spPr>
          <a:xfrm>
            <a:off x="428626" y="3886199"/>
            <a:ext cx="8413750" cy="2638425"/>
          </a:xfrm>
        </p:spPr>
        <p:txBody>
          <a:bodyPr>
            <a:normAutofit/>
          </a:bodyPr>
          <a:lstStyle/>
          <a:p>
            <a:r>
              <a:rPr kumimoji="1" lang="en-US" altLang="zh-TW" dirty="0" err="1" smtClean="0">
                <a:solidFill>
                  <a:schemeClr val="tx1"/>
                </a:solidFill>
              </a:rPr>
              <a:t>Jia-Hong,Huang</a:t>
            </a:r>
            <a:endParaRPr kumimoji="1" lang="en-US" altLang="zh-TW" dirty="0" smtClean="0">
              <a:solidFill>
                <a:schemeClr val="tx1"/>
              </a:solidFill>
            </a:endParaRPr>
          </a:p>
          <a:p>
            <a:r>
              <a:rPr kumimoji="1" lang="en-US" altLang="zh-TW" dirty="0" smtClean="0">
                <a:solidFill>
                  <a:schemeClr val="tx1"/>
                </a:solidFill>
              </a:rPr>
              <a:t>04/27/2017</a:t>
            </a:r>
            <a:endParaRPr kumimoji="1" lang="en-US" altLang="zh-TW" dirty="0" smtClean="0">
              <a:solidFill>
                <a:schemeClr val="tx1"/>
              </a:solidFill>
            </a:endParaRPr>
          </a:p>
          <a:p>
            <a:endParaRPr kumimoji="1" lang="en-US" altLang="zh-TW" dirty="0"/>
          </a:p>
          <a:p>
            <a:endParaRPr kumimoji="1" lang="en-US" altLang="zh-TW" dirty="0" smtClean="0"/>
          </a:p>
          <a:p>
            <a:endParaRPr kumimoji="1" lang="zh-TW" altLang="en-US" dirty="0"/>
          </a:p>
        </p:txBody>
      </p:sp>
    </p:spTree>
    <p:extLst>
      <p:ext uri="{BB962C8B-B14F-4D97-AF65-F5344CB8AC3E}">
        <p14:creationId xmlns:p14="http://schemas.microsoft.com/office/powerpoint/2010/main" val="17447364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code ranking</a:t>
            </a:r>
            <a:endParaRPr lang="en-US" dirty="0"/>
          </a:p>
        </p:txBody>
      </p:sp>
      <p:pic>
        <p:nvPicPr>
          <p:cNvPr id="4" name="Picture 3" descr="螢幕快照 2017-04-27 3.34.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417638"/>
            <a:ext cx="6591300" cy="4826000"/>
          </a:xfrm>
          <a:prstGeom prst="rect">
            <a:avLst/>
          </a:prstGeom>
        </p:spPr>
      </p:pic>
    </p:spTree>
    <p:extLst>
      <p:ext uri="{BB962C8B-B14F-4D97-AF65-F5344CB8AC3E}">
        <p14:creationId xmlns:p14="http://schemas.microsoft.com/office/powerpoint/2010/main" val="1895930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螢幕快照 2017-04-27 3.13.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2661"/>
            <a:ext cx="9144000" cy="4287947"/>
          </a:xfrm>
          <a:prstGeom prst="rect">
            <a:avLst/>
          </a:prstGeom>
        </p:spPr>
      </p:pic>
    </p:spTree>
    <p:extLst>
      <p:ext uri="{BB962C8B-B14F-4D97-AF65-F5344CB8AC3E}">
        <p14:creationId xmlns:p14="http://schemas.microsoft.com/office/powerpoint/2010/main" val="34175898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417" y="384175"/>
            <a:ext cx="9080500" cy="1470025"/>
          </a:xfrm>
        </p:spPr>
        <p:txBody>
          <a:bodyPr/>
          <a:lstStyle/>
          <a:p>
            <a:r>
              <a:rPr kumimoji="1" lang="en-US" altLang="zh-TW" dirty="0" smtClean="0">
                <a:solidFill>
                  <a:srgbClr val="3366FF"/>
                </a:solidFill>
              </a:rPr>
              <a:t>Evaluation protocols in Hash Learning</a:t>
            </a:r>
            <a:endParaRPr lang="en-US" dirty="0"/>
          </a:p>
        </p:txBody>
      </p:sp>
      <p:sp>
        <p:nvSpPr>
          <p:cNvPr id="3" name="Subtitle 2"/>
          <p:cNvSpPr>
            <a:spLocks noGrp="1"/>
          </p:cNvSpPr>
          <p:nvPr>
            <p:ph type="subTitle" idx="1"/>
          </p:nvPr>
        </p:nvSpPr>
        <p:spPr>
          <a:xfrm>
            <a:off x="529167" y="2042583"/>
            <a:ext cx="7694083" cy="3852334"/>
          </a:xfrm>
        </p:spPr>
        <p:txBody>
          <a:bodyPr>
            <a:normAutofit/>
          </a:bodyPr>
          <a:lstStyle/>
          <a:p>
            <a:pPr marL="514350" indent="-514350" algn="l">
              <a:buAutoNum type="arabicPeriod"/>
            </a:pPr>
            <a:r>
              <a:rPr lang="en-US" dirty="0" smtClean="0">
                <a:solidFill>
                  <a:srgbClr val="FF0000"/>
                </a:solidFill>
              </a:rPr>
              <a:t>Evaluation Metrics (for search quality)</a:t>
            </a:r>
          </a:p>
          <a:p>
            <a:pPr marL="514350" indent="-514350" algn="l">
              <a:buFont typeface="Arial"/>
              <a:buAutoNum type="arabicPeriod"/>
            </a:pPr>
            <a:r>
              <a:rPr lang="en-US" dirty="0" smtClean="0">
                <a:solidFill>
                  <a:srgbClr val="FF0000"/>
                </a:solidFill>
              </a:rPr>
              <a:t>Evaluation Datasets</a:t>
            </a:r>
          </a:p>
          <a:p>
            <a:pPr algn="l"/>
            <a:endParaRPr lang="en-US" dirty="0" smtClean="0">
              <a:solidFill>
                <a:srgbClr val="FF0000"/>
              </a:solidFill>
            </a:endParaRPr>
          </a:p>
          <a:p>
            <a:pPr algn="l"/>
            <a:endParaRPr lang="en-US" dirty="0" smtClean="0">
              <a:solidFill>
                <a:srgbClr val="FF0000"/>
              </a:solidFill>
            </a:endParaRPr>
          </a:p>
          <a:p>
            <a:pPr algn="l"/>
            <a:endParaRPr lang="en-US" dirty="0" smtClean="0">
              <a:solidFill>
                <a:srgbClr val="FF0000"/>
              </a:solidFill>
            </a:endParaRPr>
          </a:p>
          <a:p>
            <a:pPr algn="l"/>
            <a:r>
              <a:rPr lang="en-US" sz="2000" dirty="0" smtClean="0">
                <a:solidFill>
                  <a:schemeClr val="tx1"/>
                </a:solidFill>
              </a:rPr>
              <a:t>Note: </a:t>
            </a:r>
            <a:r>
              <a:rPr lang="en-US" sz="2000" dirty="0" smtClean="0">
                <a:solidFill>
                  <a:schemeClr val="tx1"/>
                </a:solidFill>
              </a:rPr>
              <a:t>In approximate nearest neighbor search algorithm, we care about    </a:t>
            </a:r>
          </a:p>
          <a:p>
            <a:pPr algn="l"/>
            <a:r>
              <a:rPr lang="en-US" sz="2000" dirty="0">
                <a:solidFill>
                  <a:schemeClr val="tx1"/>
                </a:solidFill>
              </a:rPr>
              <a:t> </a:t>
            </a:r>
            <a:r>
              <a:rPr lang="en-US" sz="2000" dirty="0" smtClean="0">
                <a:solidFill>
                  <a:schemeClr val="tx1"/>
                </a:solidFill>
              </a:rPr>
              <a:t>          </a:t>
            </a:r>
            <a:r>
              <a:rPr lang="en-US" sz="2000" dirty="0" smtClean="0">
                <a:solidFill>
                  <a:schemeClr val="tx1"/>
                </a:solidFill>
              </a:rPr>
              <a:t>three things:</a:t>
            </a:r>
            <a:r>
              <a:rPr lang="en-US" sz="2000" dirty="0" smtClean="0">
                <a:solidFill>
                  <a:srgbClr val="FF0000"/>
                </a:solidFill>
              </a:rPr>
              <a:t> space cost</a:t>
            </a:r>
            <a:r>
              <a:rPr lang="en-US" sz="2000" dirty="0" smtClean="0">
                <a:solidFill>
                  <a:schemeClr val="tx1"/>
                </a:solidFill>
              </a:rPr>
              <a:t>, </a:t>
            </a:r>
            <a:r>
              <a:rPr lang="en-US" sz="2000" dirty="0" smtClean="0">
                <a:solidFill>
                  <a:srgbClr val="FF0000"/>
                </a:solidFill>
              </a:rPr>
              <a:t>search efficiency </a:t>
            </a:r>
            <a:r>
              <a:rPr lang="en-US" sz="2000" dirty="0" smtClean="0">
                <a:solidFill>
                  <a:schemeClr val="tx1"/>
                </a:solidFill>
              </a:rPr>
              <a:t>and </a:t>
            </a:r>
            <a:r>
              <a:rPr lang="en-US" sz="2000" dirty="0" smtClean="0">
                <a:solidFill>
                  <a:srgbClr val="FF0000"/>
                </a:solidFill>
              </a:rPr>
              <a:t>search quality</a:t>
            </a:r>
            <a:r>
              <a:rPr lang="en-US" sz="2000" dirty="0" smtClean="0">
                <a:solidFill>
                  <a:schemeClr val="tx1"/>
                </a:solidFill>
              </a:rPr>
              <a:t>.</a:t>
            </a:r>
          </a:p>
          <a:p>
            <a:pPr algn="l"/>
            <a:endParaRPr lang="en-US" dirty="0" smtClean="0"/>
          </a:p>
        </p:txBody>
      </p:sp>
    </p:spTree>
    <p:extLst>
      <p:ext uri="{BB962C8B-B14F-4D97-AF65-F5344CB8AC3E}">
        <p14:creationId xmlns:p14="http://schemas.microsoft.com/office/powerpoint/2010/main" val="40660064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316383" cy="1143000"/>
          </a:xfrm>
        </p:spPr>
        <p:txBody>
          <a:bodyPr>
            <a:normAutofit fontScale="90000"/>
          </a:bodyPr>
          <a:lstStyle/>
          <a:p>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Evaluation Metrics (for search quality)</a:t>
            </a:r>
            <a:br>
              <a:rPr lang="en-US" dirty="0" smtClean="0">
                <a:solidFill>
                  <a:srgbClr val="FF0000"/>
                </a:solidFill>
              </a:rPr>
            </a:br>
            <a:r>
              <a:rPr lang="en-US" dirty="0" smtClean="0">
                <a:solidFill>
                  <a:srgbClr val="FF0000"/>
                </a:solidFill>
              </a:rPr>
              <a:t/>
            </a:r>
            <a:br>
              <a:rPr lang="en-US" dirty="0" smtClean="0">
                <a:solidFill>
                  <a:srgbClr val="FF0000"/>
                </a:solidFill>
              </a:rPr>
            </a:br>
            <a:endParaRPr lang="en-US" dirty="0"/>
          </a:p>
        </p:txBody>
      </p:sp>
      <p:sp>
        <p:nvSpPr>
          <p:cNvPr id="3" name="Content Placeholder 2"/>
          <p:cNvSpPr>
            <a:spLocks noGrp="1"/>
          </p:cNvSpPr>
          <p:nvPr>
            <p:ph idx="1"/>
          </p:nvPr>
        </p:nvSpPr>
        <p:spPr/>
        <p:txBody>
          <a:bodyPr/>
          <a:lstStyle/>
          <a:p>
            <a:r>
              <a:rPr lang="en-US" dirty="0" smtClean="0"/>
              <a:t>Precision</a:t>
            </a:r>
          </a:p>
          <a:p>
            <a:r>
              <a:rPr lang="en-US" dirty="0" smtClean="0"/>
              <a:t>Recall</a:t>
            </a:r>
          </a:p>
          <a:p>
            <a:r>
              <a:rPr lang="en-US" dirty="0" smtClean="0"/>
              <a:t>Precision-Recall curve</a:t>
            </a:r>
          </a:p>
          <a:p>
            <a:r>
              <a:rPr lang="en-US" dirty="0" smtClean="0"/>
              <a:t>Mean Average </a:t>
            </a:r>
            <a:r>
              <a:rPr lang="en-US" dirty="0"/>
              <a:t>P</a:t>
            </a:r>
            <a:r>
              <a:rPr lang="en-US" dirty="0" smtClean="0"/>
              <a:t>recision (</a:t>
            </a:r>
            <a:r>
              <a:rPr lang="en-US" dirty="0"/>
              <a:t>M</a:t>
            </a:r>
            <a:r>
              <a:rPr lang="en-US" dirty="0" smtClean="0"/>
              <a:t>AP)</a:t>
            </a:r>
            <a:endParaRPr lang="en-US" dirty="0"/>
          </a:p>
        </p:txBody>
      </p:sp>
    </p:spTree>
    <p:extLst>
      <p:ext uri="{BB962C8B-B14F-4D97-AF65-F5344CB8AC3E}">
        <p14:creationId xmlns:p14="http://schemas.microsoft.com/office/powerpoint/2010/main" val="276726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螢幕快照 2017-04-27 12.51.45 AM.png"/>
          <p:cNvPicPr>
            <a:picLocks noGrp="1" noChangeAspect="1"/>
          </p:cNvPicPr>
          <p:nvPr>
            <p:ph idx="1"/>
          </p:nvPr>
        </p:nvPicPr>
        <p:blipFill>
          <a:blip r:embed="rId2">
            <a:extLst>
              <a:ext uri="{28A0092B-C50C-407E-A947-70E740481C1C}">
                <a14:useLocalDpi xmlns:a14="http://schemas.microsoft.com/office/drawing/2010/main" val="0"/>
              </a:ext>
            </a:extLst>
          </a:blip>
          <a:srcRect t="9782" b="9782"/>
          <a:stretch>
            <a:fillRect/>
          </a:stretch>
        </p:blipFill>
        <p:spPr>
          <a:xfrm>
            <a:off x="582083" y="1109135"/>
            <a:ext cx="3532717" cy="2252132"/>
          </a:xfrm>
        </p:spPr>
      </p:pic>
      <p:pic>
        <p:nvPicPr>
          <p:cNvPr id="7" name="Picture 6" descr="螢幕快照 2017-04-27 12.52.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367" y="243418"/>
            <a:ext cx="3653942" cy="6121916"/>
          </a:xfrm>
          <a:prstGeom prst="rect">
            <a:avLst/>
          </a:prstGeom>
        </p:spPr>
      </p:pic>
      <p:sp>
        <p:nvSpPr>
          <p:cNvPr id="11" name="TextBox 10"/>
          <p:cNvSpPr txBox="1"/>
          <p:nvPr/>
        </p:nvSpPr>
        <p:spPr>
          <a:xfrm>
            <a:off x="5297921" y="6365334"/>
            <a:ext cx="3291386" cy="707886"/>
          </a:xfrm>
          <a:prstGeom prst="rect">
            <a:avLst/>
          </a:prstGeom>
          <a:noFill/>
        </p:spPr>
        <p:txBody>
          <a:bodyPr wrap="none" rtlCol="0">
            <a:spAutoFit/>
          </a:bodyPr>
          <a:lstStyle/>
          <a:p>
            <a:r>
              <a:rPr lang="en-US" sz="1100" dirty="0" smtClean="0"/>
              <a:t>1. https://en.wikipedia.org/wiki/Precision_and_recall</a:t>
            </a:r>
          </a:p>
          <a:p>
            <a:r>
              <a:rPr lang="en-US" sz="1100" dirty="0" smtClean="0"/>
              <a:t>2. https://en.wikipedia.org/wiki/Information_retrieval</a:t>
            </a:r>
          </a:p>
          <a:p>
            <a:endParaRPr lang="en-US" dirty="0"/>
          </a:p>
        </p:txBody>
      </p:sp>
      <p:pic>
        <p:nvPicPr>
          <p:cNvPr id="12" name="Picture 11" descr="螢幕快照 2017-04-27 1.00.1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66" y="4224867"/>
            <a:ext cx="3744167" cy="1479550"/>
          </a:xfrm>
          <a:prstGeom prst="rect">
            <a:avLst/>
          </a:prstGeom>
        </p:spPr>
      </p:pic>
    </p:spTree>
    <p:extLst>
      <p:ext uri="{BB962C8B-B14F-4D97-AF65-F5344CB8AC3E}">
        <p14:creationId xmlns:p14="http://schemas.microsoft.com/office/powerpoint/2010/main" val="14073833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Evaluation </a:t>
            </a:r>
            <a:r>
              <a:rPr lang="en-US" dirty="0" smtClean="0">
                <a:solidFill>
                  <a:srgbClr val="FF0000"/>
                </a:solidFill>
              </a:rPr>
              <a:t>Dataset</a:t>
            </a:r>
            <a:r>
              <a:rPr lang="en-US" dirty="0" smtClean="0">
                <a:solidFill>
                  <a:srgbClr val="FF0000"/>
                </a:solidFill>
              </a:rPr>
              <a:t>s</a:t>
            </a:r>
            <a:endParaRPr lang="en-US" dirty="0"/>
          </a:p>
        </p:txBody>
      </p:sp>
      <p:pic>
        <p:nvPicPr>
          <p:cNvPr id="9" name="Picture 8" descr="螢幕快照 2017-04-27 1.16.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7268"/>
            <a:ext cx="9144000" cy="3472691"/>
          </a:xfrm>
          <a:prstGeom prst="rect">
            <a:avLst/>
          </a:prstGeom>
        </p:spPr>
      </p:pic>
    </p:spTree>
    <p:extLst>
      <p:ext uri="{BB962C8B-B14F-4D97-AF65-F5344CB8AC3E}">
        <p14:creationId xmlns:p14="http://schemas.microsoft.com/office/powerpoint/2010/main" val="23302373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917" y="458259"/>
            <a:ext cx="9249834" cy="1470025"/>
          </a:xfrm>
        </p:spPr>
        <p:txBody>
          <a:bodyPr/>
          <a:lstStyle/>
          <a:p>
            <a:r>
              <a:rPr kumimoji="1" lang="en-US" altLang="zh-TW" dirty="0" smtClean="0">
                <a:solidFill>
                  <a:srgbClr val="3366FF"/>
                </a:solidFill>
              </a:rPr>
              <a:t>Five problems for computing hash codes</a:t>
            </a:r>
            <a:endParaRPr lang="en-US" dirty="0"/>
          </a:p>
        </p:txBody>
      </p:sp>
      <p:sp>
        <p:nvSpPr>
          <p:cNvPr id="4" name="Content Placeholder 2"/>
          <p:cNvSpPr txBox="1">
            <a:spLocks/>
          </p:cNvSpPr>
          <p:nvPr/>
        </p:nvSpPr>
        <p:spPr>
          <a:xfrm>
            <a:off x="10584" y="2307167"/>
            <a:ext cx="9884834" cy="291041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800" dirty="0" smtClean="0">
                <a:solidFill>
                  <a:srgbClr val="FF0000"/>
                </a:solidFill>
              </a:rPr>
              <a:t>1. What hash function is adopted?</a:t>
            </a:r>
          </a:p>
          <a:p>
            <a:pPr algn="l"/>
            <a:r>
              <a:rPr lang="en-US" sz="2800" dirty="0" smtClean="0">
                <a:solidFill>
                  <a:srgbClr val="FF0000"/>
                </a:solidFill>
              </a:rPr>
              <a:t>2. What similarity in the hashing space is used?</a:t>
            </a:r>
          </a:p>
          <a:p>
            <a:pPr algn="l"/>
            <a:r>
              <a:rPr lang="en-US" sz="2800" dirty="0" smtClean="0">
                <a:solidFill>
                  <a:srgbClr val="FF0000"/>
                </a:solidFill>
              </a:rPr>
              <a:t>3. </a:t>
            </a:r>
            <a:r>
              <a:rPr lang="en-US" sz="2800" dirty="0" smtClean="0">
                <a:solidFill>
                  <a:srgbClr val="FF0000"/>
                </a:solidFill>
              </a:rPr>
              <a:t>What similarity in the original space is provided?</a:t>
            </a:r>
          </a:p>
          <a:p>
            <a:pPr algn="l"/>
            <a:r>
              <a:rPr lang="en-US" sz="2800" dirty="0" smtClean="0">
                <a:solidFill>
                  <a:srgbClr val="FF0000"/>
                </a:solidFill>
              </a:rPr>
              <a:t>4. What loss function is chosen for the optimization objective?</a:t>
            </a:r>
          </a:p>
          <a:p>
            <a:pPr algn="l"/>
            <a:r>
              <a:rPr lang="en-US" sz="2800" dirty="0" smtClean="0">
                <a:solidFill>
                  <a:srgbClr val="FF0000"/>
                </a:solidFill>
              </a:rPr>
              <a:t>5. What optimization techniques are adopted?</a:t>
            </a:r>
            <a:endParaRPr lang="en-US" sz="2800" dirty="0">
              <a:solidFill>
                <a:srgbClr val="FF0000"/>
              </a:solidFill>
            </a:endParaRPr>
          </a:p>
        </p:txBody>
      </p:sp>
    </p:spTree>
    <p:extLst>
      <p:ext uri="{BB962C8B-B14F-4D97-AF65-F5344CB8AC3E}">
        <p14:creationId xmlns:p14="http://schemas.microsoft.com/office/powerpoint/2010/main" val="40660064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solidFill>
                  <a:srgbClr val="FF0000"/>
                </a:solidFill>
              </a:rPr>
              <a:t>What hash function is adopted?</a:t>
            </a:r>
            <a:br>
              <a:rPr lang="en-US" dirty="0" smtClean="0">
                <a:solidFill>
                  <a:srgbClr val="FF0000"/>
                </a:solidFill>
              </a:rPr>
            </a:br>
            <a:endParaRPr lang="en-US" dirty="0"/>
          </a:p>
        </p:txBody>
      </p:sp>
      <p:sp>
        <p:nvSpPr>
          <p:cNvPr id="3" name="Content Placeholder 2"/>
          <p:cNvSpPr>
            <a:spLocks noGrp="1"/>
          </p:cNvSpPr>
          <p:nvPr>
            <p:ph idx="1"/>
          </p:nvPr>
        </p:nvSpPr>
        <p:spPr>
          <a:xfrm>
            <a:off x="260521" y="1600200"/>
            <a:ext cx="8785784" cy="5007379"/>
          </a:xfrm>
        </p:spPr>
        <p:txBody>
          <a:bodyPr/>
          <a:lstStyle/>
          <a:p>
            <a:pPr marL="0" indent="0">
              <a:buNone/>
            </a:pPr>
            <a:r>
              <a:rPr lang="en-US" sz="2000" dirty="0" smtClean="0"/>
              <a:t>1. </a:t>
            </a:r>
            <a:r>
              <a:rPr lang="en-US" sz="2000" dirty="0" smtClean="0">
                <a:solidFill>
                  <a:srgbClr val="0000FF"/>
                </a:solidFill>
              </a:rPr>
              <a:t>Linear hash function (</a:t>
            </a:r>
            <a:r>
              <a:rPr lang="en-US" sz="2000" dirty="0" smtClean="0">
                <a:solidFill>
                  <a:srgbClr val="FF0000"/>
                </a:solidFill>
              </a:rPr>
              <a:t>efficiently</a:t>
            </a:r>
            <a:r>
              <a:rPr lang="en-US" sz="2000" dirty="0" smtClean="0">
                <a:solidFill>
                  <a:srgbClr val="0000FF"/>
                </a:solidFill>
              </a:rPr>
              <a:t>): </a:t>
            </a:r>
          </a:p>
          <a:p>
            <a:pPr marL="0" indent="0">
              <a:buNone/>
            </a:pPr>
            <a:r>
              <a:rPr lang="en-US" sz="2000" dirty="0" smtClean="0"/>
              <a:t> </a:t>
            </a:r>
            <a:r>
              <a:rPr lang="en-US" sz="2000" dirty="0" err="1" smtClean="0"/>
              <a:t>sgn</a:t>
            </a:r>
            <a:r>
              <a:rPr lang="en-US" sz="2000" dirty="0" smtClean="0"/>
              <a:t>(z)=1 if z&gt;=0, and </a:t>
            </a:r>
            <a:r>
              <a:rPr lang="en-US" sz="2000" dirty="0" err="1" smtClean="0"/>
              <a:t>sgn</a:t>
            </a:r>
            <a:r>
              <a:rPr lang="en-US" sz="2000" dirty="0" smtClean="0"/>
              <a:t>(z)=0 (or -1) if z&lt;0. </a:t>
            </a:r>
          </a:p>
          <a:p>
            <a:pPr marL="0" indent="0">
              <a:buNone/>
            </a:pPr>
            <a:r>
              <a:rPr lang="en-US" sz="2000" dirty="0" smtClean="0"/>
              <a:t> w is the projection vector and </a:t>
            </a:r>
            <a:r>
              <a:rPr lang="en-US" sz="2000" dirty="0" smtClean="0"/>
              <a:t>b is the bias variable.</a:t>
            </a:r>
            <a:endParaRPr lang="en-US" sz="2000" dirty="0"/>
          </a:p>
          <a:p>
            <a:pPr marL="0" indent="0">
              <a:buNone/>
            </a:pPr>
            <a:endParaRPr lang="en-US" dirty="0"/>
          </a:p>
          <a:p>
            <a:pPr marL="0" indent="0">
              <a:buNone/>
            </a:pPr>
            <a:r>
              <a:rPr lang="en-US" sz="2000" dirty="0" smtClean="0"/>
              <a:t>2. </a:t>
            </a:r>
            <a:r>
              <a:rPr lang="en-US" sz="2000" dirty="0" smtClean="0">
                <a:solidFill>
                  <a:srgbClr val="0000FF"/>
                </a:solidFill>
              </a:rPr>
              <a:t>Kernel hash function (</a:t>
            </a:r>
            <a:r>
              <a:rPr lang="en-US" sz="2000" dirty="0" smtClean="0">
                <a:solidFill>
                  <a:srgbClr val="FF0000"/>
                </a:solidFill>
              </a:rPr>
              <a:t>better accuracy, flexible</a:t>
            </a:r>
            <a:r>
              <a:rPr lang="en-US" sz="2000" dirty="0" smtClean="0">
                <a:solidFill>
                  <a:srgbClr val="0000FF"/>
                </a:solidFill>
              </a:rPr>
              <a:t>):</a:t>
            </a:r>
          </a:p>
          <a:p>
            <a:pPr marL="0" indent="0">
              <a:buNone/>
            </a:pPr>
            <a:r>
              <a:rPr lang="en-US" sz="2000" dirty="0" smtClean="0"/>
              <a:t>{S</a:t>
            </a:r>
            <a:r>
              <a:rPr lang="en-US" sz="1200" dirty="0" smtClean="0"/>
              <a:t>t</a:t>
            </a:r>
            <a:r>
              <a:rPr lang="en-US" sz="2000" dirty="0" smtClean="0"/>
              <a:t>} is a set of representative samples that are randomly drawn from the dataset or cluster centers of the dataset and </a:t>
            </a:r>
            <a:r>
              <a:rPr lang="en-US" sz="2000" dirty="0" smtClean="0"/>
              <a:t>{W</a:t>
            </a:r>
            <a:r>
              <a:rPr lang="en-US" sz="1200" dirty="0" smtClean="0"/>
              <a:t>t</a:t>
            </a:r>
            <a:r>
              <a:rPr lang="en-US" sz="2000" dirty="0" smtClean="0"/>
              <a:t>} are the weights. K( , ) is a kernel function</a:t>
            </a:r>
            <a:endParaRPr lang="en-US" sz="2000" dirty="0" smtClean="0"/>
          </a:p>
          <a:p>
            <a:pPr marL="0" indent="0">
              <a:buNone/>
            </a:pPr>
            <a:endParaRPr lang="en-US" dirty="0"/>
          </a:p>
          <a:p>
            <a:pPr marL="0" indent="0">
              <a:buNone/>
            </a:pPr>
            <a:r>
              <a:rPr lang="en-US" sz="2000" dirty="0" smtClean="0"/>
              <a:t>3. </a:t>
            </a:r>
            <a:r>
              <a:rPr lang="en-US" sz="2000" dirty="0" smtClean="0">
                <a:solidFill>
                  <a:srgbClr val="0000FF"/>
                </a:solidFill>
              </a:rPr>
              <a:t>Non-parametric function (</a:t>
            </a:r>
            <a:r>
              <a:rPr lang="en-US" sz="2000" dirty="0" smtClean="0">
                <a:solidFill>
                  <a:srgbClr val="FF0000"/>
                </a:solidFill>
              </a:rPr>
              <a:t>better accuracy</a:t>
            </a:r>
            <a:r>
              <a:rPr lang="en-US" sz="2000" dirty="0" smtClean="0">
                <a:solidFill>
                  <a:srgbClr val="FF0000"/>
                </a:solidFill>
              </a:rPr>
              <a:t>, flexible</a:t>
            </a:r>
            <a:r>
              <a:rPr lang="en-US" sz="2000" dirty="0" smtClean="0">
                <a:solidFill>
                  <a:srgbClr val="0000FF"/>
                </a:solidFill>
              </a:rPr>
              <a:t>):</a:t>
            </a:r>
          </a:p>
          <a:p>
            <a:pPr marL="0" indent="0">
              <a:buNone/>
            </a:pPr>
            <a:r>
              <a:rPr lang="en-US" sz="2000" dirty="0" smtClean="0">
                <a:solidFill>
                  <a:srgbClr val="000000"/>
                </a:solidFill>
              </a:rPr>
              <a:t>{</a:t>
            </a:r>
            <a:r>
              <a:rPr lang="en-US" sz="2000" dirty="0" smtClean="0"/>
              <a:t>C</a:t>
            </a:r>
            <a:r>
              <a:rPr lang="en-US" sz="1200" dirty="0"/>
              <a:t>1</a:t>
            </a:r>
            <a:r>
              <a:rPr lang="en-US" sz="1200" dirty="0" smtClean="0"/>
              <a:t>, … ,</a:t>
            </a:r>
            <a:r>
              <a:rPr lang="en-US" sz="2000" dirty="0" smtClean="0"/>
              <a:t> C</a:t>
            </a:r>
            <a:r>
              <a:rPr lang="en-US" sz="1200" dirty="0"/>
              <a:t>K</a:t>
            </a:r>
            <a:r>
              <a:rPr lang="en-US" sz="2000" dirty="0" smtClean="0">
                <a:solidFill>
                  <a:srgbClr val="000000"/>
                </a:solidFill>
              </a:rPr>
              <a:t>} is a set of centers computed by some algorithms, such as K-means, and y is an integer.</a:t>
            </a:r>
          </a:p>
          <a:p>
            <a:pPr marL="0" indent="0">
              <a:buNone/>
            </a:pPr>
            <a:r>
              <a:rPr lang="en-US" sz="2000" dirty="0" smtClean="0">
                <a:solidFill>
                  <a:srgbClr val="000000"/>
                </a:solidFill>
              </a:rPr>
              <a:t>4. </a:t>
            </a:r>
            <a:r>
              <a:rPr lang="en-US" sz="2000" dirty="0" smtClean="0">
                <a:solidFill>
                  <a:srgbClr val="0000FF"/>
                </a:solidFill>
              </a:rPr>
              <a:t>Spherical function, (deep) neural networks, and so on.</a:t>
            </a:r>
          </a:p>
        </p:txBody>
      </p:sp>
      <p:pic>
        <p:nvPicPr>
          <p:cNvPr id="5" name="Picture 4" descr="螢幕快照 2017-04-27 7.52.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730" y="1629622"/>
            <a:ext cx="2294301" cy="350657"/>
          </a:xfrm>
          <a:prstGeom prst="rect">
            <a:avLst/>
          </a:prstGeom>
        </p:spPr>
      </p:pic>
      <p:pic>
        <p:nvPicPr>
          <p:cNvPr id="6" name="Picture 5" descr="螢幕快照 2017-04-27 7.56.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2730" y="3113087"/>
            <a:ext cx="2992077" cy="677963"/>
          </a:xfrm>
          <a:prstGeom prst="rect">
            <a:avLst/>
          </a:prstGeom>
        </p:spPr>
      </p:pic>
      <p:pic>
        <p:nvPicPr>
          <p:cNvPr id="7" name="Picture 6" descr="螢幕快照 2017-04-27 7.58.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749" y="4928713"/>
            <a:ext cx="2489871" cy="433022"/>
          </a:xfrm>
          <a:prstGeom prst="rect">
            <a:avLst/>
          </a:prstGeom>
        </p:spPr>
      </p:pic>
      <p:sp>
        <p:nvSpPr>
          <p:cNvPr id="8" name="TextBox 7"/>
          <p:cNvSpPr txBox="1"/>
          <p:nvPr/>
        </p:nvSpPr>
        <p:spPr>
          <a:xfrm>
            <a:off x="260521" y="6361358"/>
            <a:ext cx="10312271" cy="246221"/>
          </a:xfrm>
          <a:prstGeom prst="rect">
            <a:avLst/>
          </a:prstGeom>
          <a:noFill/>
        </p:spPr>
        <p:txBody>
          <a:bodyPr wrap="square" rtlCol="0">
            <a:spAutoFit/>
          </a:bodyPr>
          <a:lstStyle/>
          <a:p>
            <a:r>
              <a:rPr lang="en-US" sz="1000" dirty="0" smtClean="0"/>
              <a:t> Note: The form of hash function is an important factor influencing the search accuracy using the hash codes, as well as the time  cost of computing hash codes.</a:t>
            </a:r>
            <a:endParaRPr lang="en-US" sz="1000" dirty="0"/>
          </a:p>
        </p:txBody>
      </p:sp>
    </p:spTree>
    <p:extLst>
      <p:ext uri="{BB962C8B-B14F-4D97-AF65-F5344CB8AC3E}">
        <p14:creationId xmlns:p14="http://schemas.microsoft.com/office/powerpoint/2010/main" val="23219970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83" y="391583"/>
            <a:ext cx="9218083" cy="1218672"/>
          </a:xfrm>
        </p:spPr>
        <p:txBody>
          <a:bodyPr>
            <a:normAutofit fontScale="90000"/>
          </a:bodyPr>
          <a:lstStyle/>
          <a:p>
            <a:r>
              <a:rPr lang="en-US" dirty="0" smtClean="0">
                <a:solidFill>
                  <a:srgbClr val="FF0000"/>
                </a:solidFill>
              </a:rPr>
              <a:t/>
            </a:r>
            <a:br>
              <a:rPr lang="en-US" dirty="0" smtClean="0">
                <a:solidFill>
                  <a:srgbClr val="FF0000"/>
                </a:solidFill>
              </a:rPr>
            </a:br>
            <a:r>
              <a:rPr lang="en-US" dirty="0" smtClean="0">
                <a:solidFill>
                  <a:srgbClr val="FF0000"/>
                </a:solidFill>
              </a:rPr>
              <a:t>What similarity in the hashing space is used?</a:t>
            </a:r>
            <a:br>
              <a:rPr lang="en-US" dirty="0" smtClean="0">
                <a:solidFill>
                  <a:srgbClr val="FF0000"/>
                </a:solidFill>
              </a:rPr>
            </a:br>
            <a:endParaRPr lang="en-US" dirty="0"/>
          </a:p>
        </p:txBody>
      </p:sp>
      <p:sp>
        <p:nvSpPr>
          <p:cNvPr id="9" name="TextBox 8"/>
          <p:cNvSpPr txBox="1"/>
          <p:nvPr/>
        </p:nvSpPr>
        <p:spPr>
          <a:xfrm>
            <a:off x="879685" y="2301917"/>
            <a:ext cx="2972463" cy="369332"/>
          </a:xfrm>
          <a:prstGeom prst="rect">
            <a:avLst/>
          </a:prstGeom>
          <a:noFill/>
        </p:spPr>
        <p:txBody>
          <a:bodyPr wrap="none" rtlCol="0">
            <a:spAutoFit/>
          </a:bodyPr>
          <a:lstStyle/>
          <a:p>
            <a:r>
              <a:rPr lang="en-US" dirty="0" smtClean="0">
                <a:solidFill>
                  <a:srgbClr val="0000FF"/>
                </a:solidFill>
              </a:rPr>
              <a:t>In the hashing (coding) space:</a:t>
            </a:r>
            <a:endParaRPr lang="en-US" dirty="0">
              <a:solidFill>
                <a:srgbClr val="0000FF"/>
              </a:solidFill>
            </a:endParaRPr>
          </a:p>
        </p:txBody>
      </p:sp>
      <p:pic>
        <p:nvPicPr>
          <p:cNvPr id="15" name="Picture 14" descr="螢幕快照 2017-04-27 8.41.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285" y="2692960"/>
            <a:ext cx="5913537" cy="2062557"/>
          </a:xfrm>
          <a:prstGeom prst="rect">
            <a:avLst/>
          </a:prstGeom>
        </p:spPr>
      </p:pic>
    </p:spTree>
    <p:extLst>
      <p:ext uri="{BB962C8B-B14F-4D97-AF65-F5344CB8AC3E}">
        <p14:creationId xmlns:p14="http://schemas.microsoft.com/office/powerpoint/2010/main" val="41761267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
            </a:r>
            <a:br>
              <a:rPr lang="en-US" dirty="0" smtClean="0">
                <a:solidFill>
                  <a:srgbClr val="FF0000"/>
                </a:solidFill>
              </a:rPr>
            </a:br>
            <a:r>
              <a:rPr lang="en-US" dirty="0" smtClean="0">
                <a:solidFill>
                  <a:srgbClr val="FF0000"/>
                </a:solidFill>
              </a:rPr>
              <a:t>What similarity in the original space is provided?</a:t>
            </a:r>
            <a:br>
              <a:rPr lang="en-US" dirty="0" smtClean="0">
                <a:solidFill>
                  <a:srgbClr val="FF0000"/>
                </a:solidFill>
              </a:rPr>
            </a:br>
            <a:endParaRPr lang="en-US" dirty="0"/>
          </a:p>
        </p:txBody>
      </p:sp>
      <p:pic>
        <p:nvPicPr>
          <p:cNvPr id="4" name="Picture 3" descr="螢幕快照 2017-04-27 8.31.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2804622"/>
            <a:ext cx="6022086" cy="2351778"/>
          </a:xfrm>
          <a:prstGeom prst="rect">
            <a:avLst/>
          </a:prstGeom>
        </p:spPr>
      </p:pic>
      <p:sp>
        <p:nvSpPr>
          <p:cNvPr id="5" name="TextBox 4"/>
          <p:cNvSpPr txBox="1"/>
          <p:nvPr/>
        </p:nvSpPr>
        <p:spPr>
          <a:xfrm>
            <a:off x="868401" y="2301632"/>
            <a:ext cx="2818387" cy="369332"/>
          </a:xfrm>
          <a:prstGeom prst="rect">
            <a:avLst/>
          </a:prstGeom>
          <a:noFill/>
        </p:spPr>
        <p:txBody>
          <a:bodyPr wrap="none" rtlCol="0">
            <a:spAutoFit/>
          </a:bodyPr>
          <a:lstStyle/>
          <a:p>
            <a:r>
              <a:rPr lang="en-US" dirty="0" smtClean="0">
                <a:solidFill>
                  <a:srgbClr val="0000FF"/>
                </a:solidFill>
              </a:rPr>
              <a:t>In the original (input) space:</a:t>
            </a:r>
            <a:endParaRPr lang="en-US" dirty="0">
              <a:solidFill>
                <a:srgbClr val="0000FF"/>
              </a:solidFill>
            </a:endParaRPr>
          </a:p>
        </p:txBody>
      </p:sp>
    </p:spTree>
    <p:extLst>
      <p:ext uri="{BB962C8B-B14F-4D97-AF65-F5344CB8AC3E}">
        <p14:creationId xmlns:p14="http://schemas.microsoft.com/office/powerpoint/2010/main" val="38673523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Agenda</a:t>
            </a:r>
            <a:endParaRPr kumimoji="1" lang="zh-TW" altLang="en-US" dirty="0"/>
          </a:p>
        </p:txBody>
      </p:sp>
      <p:sp>
        <p:nvSpPr>
          <p:cNvPr id="3" name="內容版面配置區 2"/>
          <p:cNvSpPr>
            <a:spLocks noGrp="1"/>
          </p:cNvSpPr>
          <p:nvPr>
            <p:ph idx="1"/>
          </p:nvPr>
        </p:nvSpPr>
        <p:spPr>
          <a:xfrm>
            <a:off x="867834" y="1600200"/>
            <a:ext cx="8847666" cy="4525963"/>
          </a:xfrm>
        </p:spPr>
        <p:txBody>
          <a:bodyPr>
            <a:normAutofit fontScale="77500" lnSpcReduction="20000"/>
          </a:bodyPr>
          <a:lstStyle/>
          <a:p>
            <a:pPr>
              <a:lnSpc>
                <a:spcPct val="130000"/>
              </a:lnSpc>
            </a:pPr>
            <a:r>
              <a:rPr kumimoji="1" lang="en-US" altLang="zh-TW" sz="4000" dirty="0" smtClean="0">
                <a:solidFill>
                  <a:srgbClr val="3366FF"/>
                </a:solidFill>
              </a:rPr>
              <a:t>1. </a:t>
            </a:r>
            <a:r>
              <a:rPr kumimoji="1" lang="en-US" altLang="zh-TW" sz="4000" dirty="0" smtClean="0">
                <a:solidFill>
                  <a:srgbClr val="3366FF"/>
                </a:solidFill>
              </a:rPr>
              <a:t>Introduction and background.</a:t>
            </a:r>
            <a:endParaRPr kumimoji="1" lang="en-US" altLang="zh-TW" sz="4000" dirty="0" smtClean="0">
              <a:solidFill>
                <a:srgbClr val="3366FF"/>
              </a:solidFill>
            </a:endParaRPr>
          </a:p>
          <a:p>
            <a:pPr>
              <a:lnSpc>
                <a:spcPct val="130000"/>
              </a:lnSpc>
            </a:pPr>
            <a:r>
              <a:rPr kumimoji="1" lang="en-US" altLang="zh-TW" sz="4000" dirty="0" smtClean="0">
                <a:solidFill>
                  <a:srgbClr val="3366FF"/>
                </a:solidFill>
              </a:rPr>
              <a:t>2. </a:t>
            </a:r>
            <a:r>
              <a:rPr kumimoji="1" lang="en-US" altLang="zh-TW" sz="4000" dirty="0" smtClean="0">
                <a:solidFill>
                  <a:srgbClr val="3366FF"/>
                </a:solidFill>
              </a:rPr>
              <a:t>Evaluation protocols in </a:t>
            </a:r>
            <a:r>
              <a:rPr kumimoji="1" lang="en-US" altLang="zh-TW" sz="4000" dirty="0" smtClean="0">
                <a:solidFill>
                  <a:srgbClr val="3366FF"/>
                </a:solidFill>
              </a:rPr>
              <a:t>Hash Learning</a:t>
            </a:r>
            <a:r>
              <a:rPr kumimoji="1" lang="en-US" altLang="zh-TW" sz="4000" dirty="0" smtClean="0">
                <a:solidFill>
                  <a:srgbClr val="3366FF"/>
                </a:solidFill>
              </a:rPr>
              <a:t>.</a:t>
            </a:r>
            <a:endParaRPr kumimoji="1" lang="en-US" altLang="zh-TW" sz="4000" dirty="0" smtClean="0">
              <a:solidFill>
                <a:srgbClr val="3366FF"/>
              </a:solidFill>
            </a:endParaRPr>
          </a:p>
          <a:p>
            <a:pPr>
              <a:lnSpc>
                <a:spcPct val="130000"/>
              </a:lnSpc>
            </a:pPr>
            <a:r>
              <a:rPr kumimoji="1" lang="en-US" altLang="zh-TW" sz="4000" dirty="0" smtClean="0">
                <a:solidFill>
                  <a:srgbClr val="3366FF"/>
                </a:solidFill>
              </a:rPr>
              <a:t>3. </a:t>
            </a:r>
            <a:r>
              <a:rPr kumimoji="1" lang="en-US" altLang="zh-TW" sz="4000" dirty="0" smtClean="0">
                <a:solidFill>
                  <a:srgbClr val="3366FF"/>
                </a:solidFill>
              </a:rPr>
              <a:t>Five problems for computing hash codes.</a:t>
            </a:r>
            <a:endParaRPr kumimoji="1" lang="en-US" altLang="zh-TW" sz="4000" dirty="0" smtClean="0">
              <a:solidFill>
                <a:srgbClr val="3366FF"/>
              </a:solidFill>
            </a:endParaRPr>
          </a:p>
          <a:p>
            <a:pPr>
              <a:lnSpc>
                <a:spcPct val="130000"/>
              </a:lnSpc>
            </a:pPr>
            <a:r>
              <a:rPr kumimoji="1" lang="en-US" altLang="zh-TW" sz="4000" dirty="0" smtClean="0">
                <a:solidFill>
                  <a:srgbClr val="3366FF"/>
                </a:solidFill>
              </a:rPr>
              <a:t>4. </a:t>
            </a:r>
            <a:r>
              <a:rPr kumimoji="1" lang="en-US" altLang="zh-TW" sz="4000" dirty="0" smtClean="0">
                <a:solidFill>
                  <a:srgbClr val="3366FF"/>
                </a:solidFill>
              </a:rPr>
              <a:t>Four</a:t>
            </a:r>
            <a:r>
              <a:rPr kumimoji="1" lang="en-US" altLang="zh-TW" sz="4000" dirty="0" smtClean="0">
                <a:solidFill>
                  <a:srgbClr val="3366FF"/>
                </a:solidFill>
              </a:rPr>
              <a:t> main categories of </a:t>
            </a:r>
            <a:r>
              <a:rPr kumimoji="1" lang="en-US" altLang="zh-TW" sz="4000" dirty="0">
                <a:solidFill>
                  <a:srgbClr val="3366FF"/>
                </a:solidFill>
              </a:rPr>
              <a:t>H</a:t>
            </a:r>
            <a:r>
              <a:rPr kumimoji="1" lang="en-US" altLang="zh-TW" sz="4000" dirty="0" smtClean="0">
                <a:solidFill>
                  <a:srgbClr val="3366FF"/>
                </a:solidFill>
              </a:rPr>
              <a:t>ash Learning</a:t>
            </a:r>
            <a:r>
              <a:rPr kumimoji="1" lang="en-US" altLang="zh-TW" sz="4000" dirty="0" smtClean="0">
                <a:solidFill>
                  <a:srgbClr val="3366FF"/>
                </a:solidFill>
              </a:rPr>
              <a:t>.</a:t>
            </a:r>
          </a:p>
          <a:p>
            <a:pPr>
              <a:lnSpc>
                <a:spcPct val="130000"/>
              </a:lnSpc>
            </a:pPr>
            <a:r>
              <a:rPr kumimoji="1" lang="en-US" altLang="zh-TW" sz="4000" dirty="0" smtClean="0">
                <a:solidFill>
                  <a:srgbClr val="3366FF"/>
                </a:solidFill>
              </a:rPr>
              <a:t>5. Deep Hash Learning.</a:t>
            </a:r>
            <a:endParaRPr kumimoji="1" lang="en-US" altLang="zh-TW" sz="4000" dirty="0" smtClean="0">
              <a:solidFill>
                <a:srgbClr val="3366FF"/>
              </a:solidFill>
            </a:endParaRPr>
          </a:p>
          <a:p>
            <a:pPr>
              <a:lnSpc>
                <a:spcPct val="130000"/>
              </a:lnSpc>
            </a:pPr>
            <a:r>
              <a:rPr kumimoji="1" lang="en-US" altLang="zh-TW" sz="4000" dirty="0">
                <a:solidFill>
                  <a:srgbClr val="3366FF"/>
                </a:solidFill>
              </a:rPr>
              <a:t>6</a:t>
            </a:r>
            <a:r>
              <a:rPr kumimoji="1" lang="en-US" altLang="zh-TW" sz="4000" dirty="0" smtClean="0">
                <a:solidFill>
                  <a:srgbClr val="3366FF"/>
                </a:solidFill>
              </a:rPr>
              <a:t>. </a:t>
            </a:r>
            <a:r>
              <a:rPr kumimoji="1" lang="en-US" altLang="zh-TW" sz="4000" dirty="0" smtClean="0">
                <a:solidFill>
                  <a:srgbClr val="3366FF"/>
                </a:solidFill>
              </a:rPr>
              <a:t>Conclusion.</a:t>
            </a:r>
          </a:p>
          <a:p>
            <a:pPr marL="0" indent="0">
              <a:buNone/>
            </a:pPr>
            <a:r>
              <a:rPr kumimoji="1" lang="en-US" altLang="zh-TW" sz="4000" dirty="0">
                <a:solidFill>
                  <a:srgbClr val="3366FF"/>
                </a:solidFill>
              </a:rPr>
              <a:t> </a:t>
            </a:r>
            <a:endParaRPr kumimoji="1" lang="en-US" altLang="zh-TW" sz="4000" dirty="0" smtClean="0">
              <a:solidFill>
                <a:srgbClr val="3366FF"/>
              </a:solidFill>
            </a:endParaRPr>
          </a:p>
          <a:p>
            <a:pPr marL="0" indent="0">
              <a:buNone/>
            </a:pPr>
            <a:r>
              <a:rPr kumimoji="1" lang="en-US" altLang="zh-TW" sz="2000" dirty="0" smtClean="0">
                <a:solidFill>
                  <a:srgbClr val="3366FF"/>
                </a:solidFill>
              </a:rPr>
              <a:t>                                                      </a:t>
            </a:r>
            <a:r>
              <a:rPr kumimoji="1" lang="en-US" altLang="zh-TW" sz="2000" dirty="0" smtClean="0">
                <a:solidFill>
                  <a:srgbClr val="FF0000"/>
                </a:solidFill>
              </a:rPr>
              <a:t>  </a:t>
            </a:r>
            <a:endParaRPr kumimoji="1" lang="en-US" altLang="zh-TW" sz="4000" dirty="0">
              <a:solidFill>
                <a:srgbClr val="3366FF"/>
              </a:solidFill>
            </a:endParaRPr>
          </a:p>
          <a:p>
            <a:endParaRPr kumimoji="1" lang="en-US" altLang="zh-TW" sz="4000" dirty="0" smtClean="0">
              <a:solidFill>
                <a:srgbClr val="3366FF"/>
              </a:solidFill>
            </a:endParaRPr>
          </a:p>
          <a:p>
            <a:endParaRPr kumimoji="1" lang="en-US" altLang="zh-TW" dirty="0" smtClean="0"/>
          </a:p>
        </p:txBody>
      </p:sp>
    </p:spTree>
    <p:extLst>
      <p:ext uri="{BB962C8B-B14F-4D97-AF65-F5344CB8AC3E}">
        <p14:creationId xmlns:p14="http://schemas.microsoft.com/office/powerpoint/2010/main" val="39789621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What loss function is chosen for the optimization objective?</a:t>
            </a:r>
            <a:endParaRPr lang="en-US" dirty="0"/>
          </a:p>
        </p:txBody>
      </p:sp>
      <p:pic>
        <p:nvPicPr>
          <p:cNvPr id="4" name="Picture 3" descr="螢幕快照 2017-04-27 8.48.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2641600"/>
            <a:ext cx="6604000" cy="1574800"/>
          </a:xfrm>
          <a:prstGeom prst="rect">
            <a:avLst/>
          </a:prstGeom>
        </p:spPr>
      </p:pic>
      <p:sp>
        <p:nvSpPr>
          <p:cNvPr id="5" name="TextBox 4"/>
          <p:cNvSpPr txBox="1"/>
          <p:nvPr/>
        </p:nvSpPr>
        <p:spPr>
          <a:xfrm>
            <a:off x="1280893" y="5384236"/>
            <a:ext cx="3890947" cy="369332"/>
          </a:xfrm>
          <a:prstGeom prst="rect">
            <a:avLst/>
          </a:prstGeom>
          <a:noFill/>
        </p:spPr>
        <p:txBody>
          <a:bodyPr wrap="none" rtlCol="0">
            <a:spAutoFit/>
          </a:bodyPr>
          <a:lstStyle/>
          <a:p>
            <a:r>
              <a:rPr lang="en-US" dirty="0" smtClean="0">
                <a:solidFill>
                  <a:srgbClr val="FF0000"/>
                </a:solidFill>
              </a:rPr>
              <a:t>Note: </a:t>
            </a:r>
            <a:r>
              <a:rPr lang="en-US" dirty="0">
                <a:solidFill>
                  <a:srgbClr val="FF0000"/>
                </a:solidFill>
              </a:rPr>
              <a:t>W</a:t>
            </a:r>
            <a:r>
              <a:rPr lang="en-US" dirty="0" smtClean="0">
                <a:solidFill>
                  <a:srgbClr val="FF0000"/>
                </a:solidFill>
              </a:rPr>
              <a:t>e will see many examples later.</a:t>
            </a:r>
            <a:endParaRPr lang="en-US" dirty="0">
              <a:solidFill>
                <a:srgbClr val="FF0000"/>
              </a:solidFill>
            </a:endParaRPr>
          </a:p>
        </p:txBody>
      </p:sp>
    </p:spTree>
    <p:extLst>
      <p:ext uri="{BB962C8B-B14F-4D97-AF65-F5344CB8AC3E}">
        <p14:creationId xmlns:p14="http://schemas.microsoft.com/office/powerpoint/2010/main" val="4630762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
            </a:r>
            <a:br>
              <a:rPr lang="en-US" dirty="0" smtClean="0">
                <a:solidFill>
                  <a:srgbClr val="FF0000"/>
                </a:solidFill>
              </a:rPr>
            </a:br>
            <a:r>
              <a:rPr lang="en-US" dirty="0" smtClean="0">
                <a:solidFill>
                  <a:srgbClr val="FF0000"/>
                </a:solidFill>
              </a:rPr>
              <a:t>What optimization techniques are adopted?</a:t>
            </a:r>
            <a:br>
              <a:rPr lang="en-US" dirty="0" smtClean="0">
                <a:solidFill>
                  <a:srgbClr val="FF0000"/>
                </a:solidFill>
              </a:rPr>
            </a:br>
            <a:endParaRPr lang="en-US" dirty="0"/>
          </a:p>
        </p:txBody>
      </p:sp>
      <p:sp>
        <p:nvSpPr>
          <p:cNvPr id="4" name="TextBox 3"/>
          <p:cNvSpPr txBox="1"/>
          <p:nvPr/>
        </p:nvSpPr>
        <p:spPr>
          <a:xfrm>
            <a:off x="457200" y="1552346"/>
            <a:ext cx="8400499" cy="4678204"/>
          </a:xfrm>
          <a:prstGeom prst="rect">
            <a:avLst/>
          </a:prstGeom>
          <a:noFill/>
        </p:spPr>
        <p:txBody>
          <a:bodyPr wrap="square" rtlCol="0">
            <a:spAutoFit/>
          </a:bodyPr>
          <a:lstStyle/>
          <a:p>
            <a:pPr algn="just"/>
            <a:r>
              <a:rPr lang="en-US" sz="3200" b="1" dirty="0" smtClean="0"/>
              <a:t>I.</a:t>
            </a:r>
          </a:p>
          <a:p>
            <a:pPr algn="just"/>
            <a:r>
              <a:rPr lang="en-US" dirty="0" smtClean="0"/>
              <a:t>The challenges for optimizing the hash function parameters lie in two main factors. One is that the problem contains the </a:t>
            </a:r>
            <a:r>
              <a:rPr lang="en-US" dirty="0" err="1" smtClean="0"/>
              <a:t>sgn</a:t>
            </a:r>
            <a:r>
              <a:rPr lang="en-US" dirty="0" smtClean="0"/>
              <a:t>() function, which leads to a challenging mixed-binary-integer optimization. </a:t>
            </a:r>
            <a:r>
              <a:rPr lang="en-US" dirty="0" smtClean="0">
                <a:solidFill>
                  <a:srgbClr val="FF0000"/>
                </a:solidFill>
              </a:rPr>
              <a:t>1. Continuous relaxation: </a:t>
            </a:r>
            <a:r>
              <a:rPr lang="en-US" dirty="0" smtClean="0"/>
              <a:t>this</a:t>
            </a:r>
            <a:r>
              <a:rPr lang="en-US" dirty="0" smtClean="0">
                <a:solidFill>
                  <a:srgbClr val="FF0000"/>
                </a:solidFill>
              </a:rPr>
              <a:t> </a:t>
            </a:r>
            <a:r>
              <a:rPr lang="en-US" dirty="0" smtClean="0"/>
              <a:t>is the most widely-adopted way, including </a:t>
            </a:r>
            <a:r>
              <a:rPr lang="en-US" dirty="0" smtClean="0">
                <a:solidFill>
                  <a:srgbClr val="0000FF"/>
                </a:solidFill>
              </a:rPr>
              <a:t>sigmoid relaxation </a:t>
            </a:r>
            <a:r>
              <a:rPr lang="en-US" dirty="0" err="1" smtClean="0">
                <a:solidFill>
                  <a:srgbClr val="0000FF"/>
                </a:solidFill>
              </a:rPr>
              <a:t>sgn</a:t>
            </a:r>
            <a:r>
              <a:rPr lang="en-US" dirty="0" smtClean="0">
                <a:solidFill>
                  <a:srgbClr val="0000FF"/>
                </a:solidFill>
              </a:rPr>
              <a:t>(z) --&gt; sigmoid(z) </a:t>
            </a:r>
            <a:r>
              <a:rPr lang="en-US" dirty="0" smtClean="0"/>
              <a:t>and </a:t>
            </a:r>
            <a:r>
              <a:rPr lang="en-US" dirty="0" err="1" smtClean="0">
                <a:solidFill>
                  <a:srgbClr val="0000FF"/>
                </a:solidFill>
              </a:rPr>
              <a:t>sgn</a:t>
            </a:r>
            <a:r>
              <a:rPr lang="en-US" dirty="0" smtClean="0">
                <a:solidFill>
                  <a:srgbClr val="0000FF"/>
                </a:solidFill>
              </a:rPr>
              <a:t>(z) </a:t>
            </a:r>
            <a:r>
              <a:rPr lang="en-US" dirty="0" smtClean="0">
                <a:solidFill>
                  <a:srgbClr val="0000FF"/>
                </a:solidFill>
                <a:sym typeface="Wingdings"/>
              </a:rPr>
              <a:t>--&gt; z </a:t>
            </a:r>
            <a:r>
              <a:rPr lang="en-US" dirty="0" smtClean="0">
                <a:sym typeface="Wingdings"/>
              </a:rPr>
              <a:t>(i.e., drop the </a:t>
            </a:r>
            <a:r>
              <a:rPr lang="en-US" dirty="0" err="1" smtClean="0">
                <a:sym typeface="Wingdings"/>
              </a:rPr>
              <a:t>sgn</a:t>
            </a:r>
            <a:r>
              <a:rPr lang="en-US" dirty="0" smtClean="0">
                <a:sym typeface="Wingdings"/>
              </a:rPr>
              <a:t>() directly).</a:t>
            </a:r>
            <a:r>
              <a:rPr lang="en-US" dirty="0" smtClean="0"/>
              <a:t> </a:t>
            </a:r>
            <a:r>
              <a:rPr lang="en-US" dirty="0" smtClean="0">
                <a:solidFill>
                  <a:srgbClr val="FF0000"/>
                </a:solidFill>
              </a:rPr>
              <a:t>2. Two-step scheme with its extension to alternate optimization: </a:t>
            </a:r>
            <a:r>
              <a:rPr lang="en-US" dirty="0" smtClean="0"/>
              <a:t>optimizing the binary codes without considering the hashing, following by estimating the function parameters from the optimized hash codes. </a:t>
            </a:r>
            <a:r>
              <a:rPr lang="en-US" dirty="0" smtClean="0">
                <a:solidFill>
                  <a:srgbClr val="FF0000"/>
                </a:solidFill>
              </a:rPr>
              <a:t>3. Transforming the problem into a latent structure-SVM, and so on.</a:t>
            </a:r>
          </a:p>
          <a:p>
            <a:endParaRPr lang="en-US" dirty="0"/>
          </a:p>
          <a:p>
            <a:endParaRPr lang="en-US" dirty="0"/>
          </a:p>
          <a:p>
            <a:r>
              <a:rPr lang="en-US" sz="3200" b="1" dirty="0" smtClean="0"/>
              <a:t>II.</a:t>
            </a:r>
          </a:p>
          <a:p>
            <a:r>
              <a:rPr lang="en-US" dirty="0" smtClean="0"/>
              <a:t>The other challenge is that the time complexity is high when processing a large number of data points, which is usually </a:t>
            </a:r>
            <a:r>
              <a:rPr lang="en-US" dirty="0" smtClean="0">
                <a:solidFill>
                  <a:srgbClr val="FF0000"/>
                </a:solidFill>
              </a:rPr>
              <a:t>handled by sampling a subset of points or a subset of constraints (or equivalent basic terms in the objective functions).</a:t>
            </a:r>
            <a:endParaRPr lang="en-US" dirty="0">
              <a:solidFill>
                <a:srgbClr val="FF0000"/>
              </a:solidFill>
            </a:endParaRPr>
          </a:p>
        </p:txBody>
      </p:sp>
    </p:spTree>
    <p:extLst>
      <p:ext uri="{BB962C8B-B14F-4D97-AF65-F5344CB8AC3E}">
        <p14:creationId xmlns:p14="http://schemas.microsoft.com/office/powerpoint/2010/main" val="123500325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en-US" altLang="zh-TW" dirty="0" smtClean="0">
                <a:solidFill>
                  <a:srgbClr val="3366FF"/>
                </a:solidFill>
              </a:rPr>
              <a:t>Four main categories of Hash Learning</a:t>
            </a:r>
            <a:endParaRPr lang="en-US" dirty="0"/>
          </a:p>
        </p:txBody>
      </p:sp>
      <p:sp>
        <p:nvSpPr>
          <p:cNvPr id="4" name="Content Placeholder 2"/>
          <p:cNvSpPr txBox="1">
            <a:spLocks/>
          </p:cNvSpPr>
          <p:nvPr/>
        </p:nvSpPr>
        <p:spPr>
          <a:xfrm>
            <a:off x="645582" y="1820333"/>
            <a:ext cx="9249835" cy="339724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smtClean="0">
                <a:solidFill>
                  <a:srgbClr val="FF0000"/>
                </a:solidFill>
              </a:rPr>
              <a:t>1. Pairwise similarity preserving.</a:t>
            </a:r>
          </a:p>
          <a:p>
            <a:pPr algn="l"/>
            <a:r>
              <a:rPr lang="en-US" dirty="0" smtClean="0">
                <a:solidFill>
                  <a:srgbClr val="FF0000"/>
                </a:solidFill>
              </a:rPr>
              <a:t>2. Multiwise similarity preserving.</a:t>
            </a:r>
          </a:p>
          <a:p>
            <a:pPr algn="l"/>
            <a:r>
              <a:rPr lang="en-US" dirty="0" smtClean="0">
                <a:solidFill>
                  <a:srgbClr val="FF0000"/>
                </a:solidFill>
              </a:rPr>
              <a:t>3. </a:t>
            </a:r>
            <a:r>
              <a:rPr lang="en-US" dirty="0" smtClean="0">
                <a:solidFill>
                  <a:srgbClr val="FF0000"/>
                </a:solidFill>
              </a:rPr>
              <a:t>Implicit similarity preserving.</a:t>
            </a:r>
          </a:p>
          <a:p>
            <a:pPr algn="l"/>
            <a:r>
              <a:rPr lang="en-US" dirty="0" smtClean="0">
                <a:solidFill>
                  <a:srgbClr val="FF0000"/>
                </a:solidFill>
              </a:rPr>
              <a:t>4. Quantization.</a:t>
            </a:r>
          </a:p>
        </p:txBody>
      </p:sp>
    </p:spTree>
    <p:extLst>
      <p:ext uri="{BB962C8B-B14F-4D97-AF65-F5344CB8AC3E}">
        <p14:creationId xmlns:p14="http://schemas.microsoft.com/office/powerpoint/2010/main" val="2298944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Pairwise similarity preserving</a:t>
            </a:r>
            <a:endParaRPr lang="en-US" dirty="0"/>
          </a:p>
        </p:txBody>
      </p:sp>
      <p:sp>
        <p:nvSpPr>
          <p:cNvPr id="3" name="Content Placeholder 2"/>
          <p:cNvSpPr>
            <a:spLocks noGrp="1"/>
          </p:cNvSpPr>
          <p:nvPr>
            <p:ph idx="1"/>
          </p:nvPr>
        </p:nvSpPr>
        <p:spPr>
          <a:xfrm>
            <a:off x="457200" y="1697904"/>
            <a:ext cx="8229600" cy="4525963"/>
          </a:xfrm>
        </p:spPr>
        <p:txBody>
          <a:bodyPr/>
          <a:lstStyle/>
          <a:p>
            <a:pPr marL="0" indent="0">
              <a:buNone/>
            </a:pPr>
            <a:r>
              <a:rPr lang="en-US" dirty="0" smtClean="0"/>
              <a:t>1. Similarity-Distance Product Minimization</a:t>
            </a:r>
          </a:p>
          <a:p>
            <a:pPr marL="0" indent="0">
              <a:buNone/>
            </a:pPr>
            <a:r>
              <a:rPr lang="en-US" dirty="0" smtClean="0"/>
              <a:t>2. </a:t>
            </a:r>
            <a:r>
              <a:rPr lang="en-US" dirty="0" smtClean="0"/>
              <a:t>Similarity-Similarity Product Maximization</a:t>
            </a:r>
            <a:endParaRPr lang="en-US" dirty="0" smtClean="0"/>
          </a:p>
          <a:p>
            <a:pPr marL="0" indent="0">
              <a:buNone/>
            </a:pPr>
            <a:r>
              <a:rPr lang="en-US" dirty="0" smtClean="0"/>
              <a:t>3. </a:t>
            </a:r>
            <a:r>
              <a:rPr lang="en-US" dirty="0" smtClean="0"/>
              <a:t>Distance-Distance Product Maximization</a:t>
            </a:r>
            <a:endParaRPr lang="en-US" dirty="0" smtClean="0"/>
          </a:p>
          <a:p>
            <a:pPr marL="0" indent="0">
              <a:buNone/>
            </a:pPr>
            <a:r>
              <a:rPr lang="en-US" dirty="0" smtClean="0"/>
              <a:t>4. </a:t>
            </a:r>
            <a:r>
              <a:rPr lang="en-US" dirty="0" smtClean="0"/>
              <a:t>Distance-Distance Difference Minimization</a:t>
            </a:r>
            <a:endParaRPr lang="en-US" dirty="0" smtClean="0"/>
          </a:p>
          <a:p>
            <a:pPr marL="0" indent="0">
              <a:buNone/>
            </a:pPr>
            <a:r>
              <a:rPr lang="en-US" dirty="0" smtClean="0"/>
              <a:t>5. </a:t>
            </a:r>
            <a:r>
              <a:rPr lang="en-US" dirty="0" smtClean="0"/>
              <a:t>Similarity-Similarity Difference Minimization</a:t>
            </a:r>
          </a:p>
          <a:p>
            <a:pPr marL="0" indent="0">
              <a:buNone/>
            </a:pPr>
            <a:r>
              <a:rPr lang="en-US" dirty="0" smtClean="0"/>
              <a:t>6. </a:t>
            </a:r>
            <a:r>
              <a:rPr lang="en-US" dirty="0" smtClean="0"/>
              <a:t>Distance-Similarity Product Minimization</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043484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Similarity-Distance Product Minimization</a:t>
            </a:r>
            <a:br>
              <a:rPr lang="en-US" dirty="0" smtClean="0"/>
            </a:br>
            <a:endParaRPr lang="en-US" dirty="0"/>
          </a:p>
        </p:txBody>
      </p:sp>
      <p:pic>
        <p:nvPicPr>
          <p:cNvPr id="4" name="Picture 3" descr="螢幕快照 2017-04-27 9.38.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1968780"/>
            <a:ext cx="5753100" cy="1422400"/>
          </a:xfrm>
          <a:prstGeom prst="rect">
            <a:avLst/>
          </a:prstGeom>
        </p:spPr>
      </p:pic>
      <p:sp>
        <p:nvSpPr>
          <p:cNvPr id="7" name="TextBox 6"/>
          <p:cNvSpPr txBox="1"/>
          <p:nvPr/>
        </p:nvSpPr>
        <p:spPr>
          <a:xfrm>
            <a:off x="1645680" y="1497946"/>
            <a:ext cx="5934061" cy="369332"/>
          </a:xfrm>
          <a:prstGeom prst="rect">
            <a:avLst/>
          </a:prstGeom>
          <a:noFill/>
        </p:spPr>
        <p:txBody>
          <a:bodyPr wrap="none" rtlCol="0">
            <a:spAutoFit/>
          </a:bodyPr>
          <a:lstStyle/>
          <a:p>
            <a:r>
              <a:rPr lang="en-US" dirty="0" smtClean="0"/>
              <a:t>In this category, we call it Spectral Hashing and its extension. </a:t>
            </a:r>
            <a:endParaRPr lang="en-US" dirty="0"/>
          </a:p>
        </p:txBody>
      </p:sp>
      <p:pic>
        <p:nvPicPr>
          <p:cNvPr id="12" name="Picture 11" descr="螢幕快照 2017-04-27 10.00.4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455" y="3647594"/>
            <a:ext cx="5894745" cy="2297217"/>
          </a:xfrm>
          <a:prstGeom prst="rect">
            <a:avLst/>
          </a:prstGeom>
        </p:spPr>
      </p:pic>
    </p:spTree>
    <p:extLst>
      <p:ext uri="{BB962C8B-B14F-4D97-AF65-F5344CB8AC3E}">
        <p14:creationId xmlns:p14="http://schemas.microsoft.com/office/powerpoint/2010/main" val="16783486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Similarity-Distance Product Minimization</a:t>
            </a:r>
            <a:br>
              <a:rPr lang="en-US" dirty="0" smtClean="0"/>
            </a:br>
            <a:endParaRPr lang="en-US" dirty="0"/>
          </a:p>
        </p:txBody>
      </p:sp>
      <p:sp>
        <p:nvSpPr>
          <p:cNvPr id="3" name="Content Placeholder 2"/>
          <p:cNvSpPr>
            <a:spLocks noGrp="1"/>
          </p:cNvSpPr>
          <p:nvPr>
            <p:ph idx="1"/>
          </p:nvPr>
        </p:nvSpPr>
        <p:spPr>
          <a:xfrm>
            <a:off x="457200" y="1871589"/>
            <a:ext cx="8229600" cy="4525963"/>
          </a:xfrm>
        </p:spPr>
        <p:txBody>
          <a:bodyPr>
            <a:normAutofit/>
          </a:bodyPr>
          <a:lstStyle/>
          <a:p>
            <a:pPr marL="0" indent="0">
              <a:buNone/>
            </a:pPr>
            <a:r>
              <a:rPr lang="en-US" sz="2800" dirty="0" smtClean="0"/>
              <a:t>We have to avoid the trivial solution, y</a:t>
            </a:r>
            <a:r>
              <a:rPr lang="en-US" sz="1000" dirty="0" smtClean="0"/>
              <a:t>1</a:t>
            </a:r>
            <a:r>
              <a:rPr lang="en-US" sz="2800" dirty="0" smtClean="0"/>
              <a:t> = y</a:t>
            </a:r>
            <a:r>
              <a:rPr lang="en-US" sz="1000" dirty="0" smtClean="0"/>
              <a:t>2</a:t>
            </a:r>
            <a:r>
              <a:rPr lang="en-US" sz="2800" dirty="0" smtClean="0"/>
              <a:t> = … = </a:t>
            </a:r>
            <a:r>
              <a:rPr lang="en-US" sz="2800" dirty="0" err="1" smtClean="0"/>
              <a:t>y</a:t>
            </a:r>
            <a:r>
              <a:rPr lang="en-US" sz="1000" dirty="0" err="1" smtClean="0"/>
              <a:t>N</a:t>
            </a:r>
            <a:r>
              <a:rPr lang="en-US" sz="1000" dirty="0"/>
              <a:t> </a:t>
            </a:r>
            <a:r>
              <a:rPr lang="en-US" sz="2800" dirty="0" smtClean="0"/>
              <a:t>.</a:t>
            </a:r>
          </a:p>
          <a:p>
            <a:pPr marL="0" indent="0">
              <a:buNone/>
            </a:pPr>
            <a:r>
              <a:rPr lang="en-US" sz="2800" dirty="0" smtClean="0"/>
              <a:t>So, we add the following two conditions.</a:t>
            </a:r>
          </a:p>
          <a:p>
            <a:pPr marL="0" indent="0">
              <a:buNone/>
            </a:pPr>
            <a:endParaRPr lang="en-US" sz="2800" dirty="0"/>
          </a:p>
          <a:p>
            <a:pPr marL="0" indent="0">
              <a:buNone/>
            </a:pPr>
            <a:r>
              <a:rPr lang="en-US" sz="2800" dirty="0" smtClean="0">
                <a:solidFill>
                  <a:srgbClr val="FF0000"/>
                </a:solidFill>
              </a:rPr>
              <a:t>Bit-balance condition:</a:t>
            </a:r>
          </a:p>
          <a:p>
            <a:pPr marL="0" indent="0">
              <a:buNone/>
            </a:pPr>
            <a:endParaRPr lang="en-US" sz="2800" dirty="0"/>
          </a:p>
          <a:p>
            <a:pPr marL="0" indent="0">
              <a:buNone/>
            </a:pPr>
            <a:r>
              <a:rPr lang="en-US" sz="2800" dirty="0" smtClean="0">
                <a:solidFill>
                  <a:srgbClr val="FF0000"/>
                </a:solidFill>
              </a:rPr>
              <a:t>Bit-uncorrelation condition:</a:t>
            </a:r>
          </a:p>
          <a:p>
            <a:pPr marL="0" indent="0">
              <a:buNone/>
            </a:pPr>
            <a:endParaRPr lang="en-US" sz="2800" dirty="0" smtClean="0"/>
          </a:p>
        </p:txBody>
      </p:sp>
      <p:pic>
        <p:nvPicPr>
          <p:cNvPr id="5" name="Picture 4" descr="螢幕快照 2017-04-27 10.09.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366" y="3444765"/>
            <a:ext cx="1471910" cy="621934"/>
          </a:xfrm>
          <a:prstGeom prst="rect">
            <a:avLst/>
          </a:prstGeom>
        </p:spPr>
      </p:pic>
      <p:pic>
        <p:nvPicPr>
          <p:cNvPr id="6" name="Picture 5" descr="螢幕快照 2017-04-27 10.10.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580" y="4361958"/>
            <a:ext cx="1829862" cy="740169"/>
          </a:xfrm>
          <a:prstGeom prst="rect">
            <a:avLst/>
          </a:prstGeom>
        </p:spPr>
      </p:pic>
      <p:pic>
        <p:nvPicPr>
          <p:cNvPr id="7" name="Picture 6" descr="螢幕快照 2017-04-27 9.56.1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78" y="5267933"/>
            <a:ext cx="6502400" cy="723900"/>
          </a:xfrm>
          <a:prstGeom prst="rect">
            <a:avLst/>
          </a:prstGeom>
        </p:spPr>
      </p:pic>
      <p:sp>
        <p:nvSpPr>
          <p:cNvPr id="8" name="TextBox 7"/>
          <p:cNvSpPr txBox="1"/>
          <p:nvPr/>
        </p:nvSpPr>
        <p:spPr>
          <a:xfrm>
            <a:off x="3929518" y="6468292"/>
            <a:ext cx="4416594" cy="276999"/>
          </a:xfrm>
          <a:prstGeom prst="rect">
            <a:avLst/>
          </a:prstGeom>
          <a:noFill/>
        </p:spPr>
        <p:txBody>
          <a:bodyPr wrap="none" rtlCol="0">
            <a:spAutoFit/>
          </a:bodyPr>
          <a:lstStyle/>
          <a:p>
            <a:r>
              <a:rPr lang="en-US" sz="1200" dirty="0" smtClean="0"/>
              <a:t>Note: The extensions of spectral hashing are not the focus of today.</a:t>
            </a:r>
            <a:endParaRPr lang="en-US" sz="1200" dirty="0"/>
          </a:p>
        </p:txBody>
      </p:sp>
      <p:pic>
        <p:nvPicPr>
          <p:cNvPr id="9" name="Picture 8" descr="螢幕快照 2017-04-27 10.18.2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478" y="5991833"/>
            <a:ext cx="3251200" cy="381000"/>
          </a:xfrm>
          <a:prstGeom prst="rect">
            <a:avLst/>
          </a:prstGeom>
        </p:spPr>
      </p:pic>
    </p:spTree>
    <p:extLst>
      <p:ext uri="{BB962C8B-B14F-4D97-AF65-F5344CB8AC3E}">
        <p14:creationId xmlns:p14="http://schemas.microsoft.com/office/powerpoint/2010/main" val="66770316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Similarity-Similarity Product Maximization</a:t>
            </a:r>
            <a:br>
              <a:rPr lang="en-US" dirty="0" smtClean="0"/>
            </a:br>
            <a:endParaRPr lang="en-US" dirty="0"/>
          </a:p>
        </p:txBody>
      </p:sp>
      <p:pic>
        <p:nvPicPr>
          <p:cNvPr id="6" name="Picture 5" descr="螢幕快照 2017-04-27 9.40.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750" y="2180663"/>
            <a:ext cx="5571131" cy="1481996"/>
          </a:xfrm>
          <a:prstGeom prst="rect">
            <a:avLst/>
          </a:prstGeom>
        </p:spPr>
      </p:pic>
      <p:sp>
        <p:nvSpPr>
          <p:cNvPr id="7" name="TextBox 6"/>
          <p:cNvSpPr txBox="1"/>
          <p:nvPr/>
        </p:nvSpPr>
        <p:spPr>
          <a:xfrm>
            <a:off x="1664750" y="1845689"/>
            <a:ext cx="5571131" cy="400110"/>
          </a:xfrm>
          <a:prstGeom prst="rect">
            <a:avLst/>
          </a:prstGeom>
          <a:noFill/>
        </p:spPr>
        <p:txBody>
          <a:bodyPr wrap="none" rtlCol="0">
            <a:spAutoFit/>
          </a:bodyPr>
          <a:lstStyle/>
          <a:p>
            <a:r>
              <a:rPr lang="en-US" sz="2000" dirty="0" smtClean="0"/>
              <a:t>In this category, we call it Semi-Supervised Hashing. </a:t>
            </a:r>
            <a:endParaRPr lang="en-US" sz="2000" dirty="0"/>
          </a:p>
        </p:txBody>
      </p:sp>
      <p:pic>
        <p:nvPicPr>
          <p:cNvPr id="13" name="Picture 12" descr="螢幕快照 2017-04-27 10.29.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529" y="3662659"/>
            <a:ext cx="5690702" cy="2818759"/>
          </a:xfrm>
          <a:prstGeom prst="rect">
            <a:avLst/>
          </a:prstGeom>
        </p:spPr>
      </p:pic>
    </p:spTree>
    <p:extLst>
      <p:ext uri="{BB962C8B-B14F-4D97-AF65-F5344CB8AC3E}">
        <p14:creationId xmlns:p14="http://schemas.microsoft.com/office/powerpoint/2010/main" val="8552961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Distance-Distance Product Maximization</a:t>
            </a:r>
            <a:br>
              <a:rPr lang="en-US" dirty="0" smtClean="0"/>
            </a:br>
            <a:endParaRPr lang="en-US" dirty="0"/>
          </a:p>
        </p:txBody>
      </p:sp>
      <p:pic>
        <p:nvPicPr>
          <p:cNvPr id="4" name="Picture 3" descr="螢幕快照 2017-04-27 9.41.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055" y="1644072"/>
            <a:ext cx="5930900" cy="1206500"/>
          </a:xfrm>
          <a:prstGeom prst="rect">
            <a:avLst/>
          </a:prstGeom>
        </p:spPr>
      </p:pic>
      <p:pic>
        <p:nvPicPr>
          <p:cNvPr id="12" name="Picture 11" descr="螢幕快照 2017-04-27 10.4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060" y="2850572"/>
            <a:ext cx="4677743" cy="3768979"/>
          </a:xfrm>
          <a:prstGeom prst="rect">
            <a:avLst/>
          </a:prstGeom>
        </p:spPr>
      </p:pic>
    </p:spTree>
    <p:extLst>
      <p:ext uri="{BB962C8B-B14F-4D97-AF65-F5344CB8AC3E}">
        <p14:creationId xmlns:p14="http://schemas.microsoft.com/office/powerpoint/2010/main" val="29120444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Distance-Distance Difference Minimization</a:t>
            </a:r>
            <a:br>
              <a:rPr lang="en-US" dirty="0" smtClean="0"/>
            </a:br>
            <a:endParaRPr lang="en-US" dirty="0"/>
          </a:p>
        </p:txBody>
      </p:sp>
      <p:pic>
        <p:nvPicPr>
          <p:cNvPr id="4" name="Picture 3" descr="螢幕快照 2017-04-27 9.42.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880" y="2398300"/>
            <a:ext cx="5571131" cy="839319"/>
          </a:xfrm>
          <a:prstGeom prst="rect">
            <a:avLst/>
          </a:prstGeom>
        </p:spPr>
      </p:pic>
      <p:sp>
        <p:nvSpPr>
          <p:cNvPr id="8" name="TextBox 7"/>
          <p:cNvSpPr txBox="1"/>
          <p:nvPr/>
        </p:nvSpPr>
        <p:spPr>
          <a:xfrm>
            <a:off x="1719025" y="1845689"/>
            <a:ext cx="5786072" cy="369332"/>
          </a:xfrm>
          <a:prstGeom prst="rect">
            <a:avLst/>
          </a:prstGeom>
          <a:noFill/>
        </p:spPr>
        <p:txBody>
          <a:bodyPr wrap="none" rtlCol="0">
            <a:spAutoFit/>
          </a:bodyPr>
          <a:lstStyle/>
          <a:p>
            <a:r>
              <a:rPr lang="en-US" dirty="0" smtClean="0"/>
              <a:t>In this category, we call it Binary reconstructive embedding. </a:t>
            </a:r>
            <a:endParaRPr lang="en-US" dirty="0"/>
          </a:p>
        </p:txBody>
      </p:sp>
      <p:pic>
        <p:nvPicPr>
          <p:cNvPr id="9" name="Picture 8" descr="螢幕快照 2017-04-27 10.51.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589" y="3423690"/>
            <a:ext cx="5571131" cy="2974773"/>
          </a:xfrm>
          <a:prstGeom prst="rect">
            <a:avLst/>
          </a:prstGeom>
        </p:spPr>
      </p:pic>
    </p:spTree>
    <p:extLst>
      <p:ext uri="{BB962C8B-B14F-4D97-AF65-F5344CB8AC3E}">
        <p14:creationId xmlns:p14="http://schemas.microsoft.com/office/powerpoint/2010/main" val="42818723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DDDM V.S. DDPM</a:t>
            </a:r>
            <a:br>
              <a:rPr lang="en-US" dirty="0" smtClean="0"/>
            </a:br>
            <a:endParaRPr lang="en-US" dirty="0"/>
          </a:p>
        </p:txBody>
      </p:sp>
      <p:pic>
        <p:nvPicPr>
          <p:cNvPr id="4" name="Picture 3" descr="螢幕快照 2017-04-27 10.53.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450" y="3915757"/>
            <a:ext cx="6680200" cy="2565400"/>
          </a:xfrm>
          <a:prstGeom prst="rect">
            <a:avLst/>
          </a:prstGeom>
        </p:spPr>
      </p:pic>
      <p:pic>
        <p:nvPicPr>
          <p:cNvPr id="5" name="Picture 4" descr="螢幕快照 2017-04-27 10.53.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0" y="1678299"/>
            <a:ext cx="4686300" cy="2120900"/>
          </a:xfrm>
          <a:prstGeom prst="rect">
            <a:avLst/>
          </a:prstGeom>
        </p:spPr>
      </p:pic>
    </p:spTree>
    <p:extLst>
      <p:ext uri="{BB962C8B-B14F-4D97-AF65-F5344CB8AC3E}">
        <p14:creationId xmlns:p14="http://schemas.microsoft.com/office/powerpoint/2010/main" val="11712454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5425"/>
            <a:ext cx="7772400" cy="1470025"/>
          </a:xfrm>
        </p:spPr>
        <p:txBody>
          <a:bodyPr/>
          <a:lstStyle/>
          <a:p>
            <a:r>
              <a:rPr kumimoji="1" lang="en-US" altLang="zh-TW" dirty="0" smtClean="0">
                <a:solidFill>
                  <a:srgbClr val="3366FF"/>
                </a:solidFill>
              </a:rPr>
              <a:t>Introduction and background</a:t>
            </a:r>
            <a:endParaRPr lang="en-US" dirty="0"/>
          </a:p>
        </p:txBody>
      </p:sp>
      <p:sp>
        <p:nvSpPr>
          <p:cNvPr id="4" name="Subtitle 2"/>
          <p:cNvSpPr txBox="1">
            <a:spLocks/>
          </p:cNvSpPr>
          <p:nvPr/>
        </p:nvSpPr>
        <p:spPr>
          <a:xfrm>
            <a:off x="529167" y="2201334"/>
            <a:ext cx="8614833" cy="385233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514350" indent="-514350" algn="l">
              <a:buFont typeface="Arial"/>
              <a:buAutoNum type="arabicPeriod"/>
            </a:pPr>
            <a:r>
              <a:rPr lang="en-US" dirty="0" smtClean="0">
                <a:solidFill>
                  <a:srgbClr val="FF0000"/>
                </a:solidFill>
              </a:rPr>
              <a:t>What is Learning to Hash?</a:t>
            </a:r>
          </a:p>
          <a:p>
            <a:pPr marL="514350" indent="-514350" algn="l">
              <a:buFont typeface="Arial"/>
              <a:buAutoNum type="arabicPeriod"/>
            </a:pPr>
            <a:r>
              <a:rPr lang="en-US" dirty="0" smtClean="0">
                <a:solidFill>
                  <a:srgbClr val="FF0000"/>
                </a:solidFill>
              </a:rPr>
              <a:t>Exact Nearest </a:t>
            </a:r>
            <a:r>
              <a:rPr lang="en-US" dirty="0">
                <a:solidFill>
                  <a:srgbClr val="FF0000"/>
                </a:solidFill>
              </a:rPr>
              <a:t>N</a:t>
            </a:r>
            <a:r>
              <a:rPr lang="en-US" dirty="0" smtClean="0">
                <a:solidFill>
                  <a:srgbClr val="FF0000"/>
                </a:solidFill>
              </a:rPr>
              <a:t>eighbor Search</a:t>
            </a:r>
          </a:p>
          <a:p>
            <a:pPr marL="514350" indent="-514350" algn="l">
              <a:buFont typeface="Arial"/>
              <a:buAutoNum type="arabicPeriod"/>
            </a:pPr>
            <a:r>
              <a:rPr lang="en-US" dirty="0" smtClean="0">
                <a:solidFill>
                  <a:srgbClr val="FF0000"/>
                </a:solidFill>
              </a:rPr>
              <a:t>Approximate </a:t>
            </a:r>
            <a:r>
              <a:rPr lang="en-US" dirty="0" smtClean="0">
                <a:solidFill>
                  <a:srgbClr val="FF0000"/>
                </a:solidFill>
              </a:rPr>
              <a:t>Nearest Neighbor (ANN) Search</a:t>
            </a:r>
            <a:endParaRPr lang="en-US" dirty="0" smtClean="0">
              <a:solidFill>
                <a:srgbClr val="FF0000"/>
              </a:solidFill>
            </a:endParaRPr>
          </a:p>
          <a:p>
            <a:pPr algn="l"/>
            <a:r>
              <a:rPr lang="en-US" dirty="0">
                <a:solidFill>
                  <a:srgbClr val="FF0000"/>
                </a:solidFill>
              </a:rPr>
              <a:t>4</a:t>
            </a:r>
            <a:r>
              <a:rPr lang="en-US" dirty="0" smtClean="0">
                <a:solidFill>
                  <a:srgbClr val="FF0000"/>
                </a:solidFill>
              </a:rPr>
              <a:t>.  ANN search by hashing approach</a:t>
            </a:r>
          </a:p>
          <a:p>
            <a:pPr algn="l"/>
            <a:endParaRPr lang="en-US" dirty="0" smtClean="0">
              <a:solidFill>
                <a:srgbClr val="FF0000"/>
              </a:solidFill>
            </a:endParaRPr>
          </a:p>
          <a:p>
            <a:pPr algn="l"/>
            <a:endParaRPr lang="en-US" dirty="0"/>
          </a:p>
        </p:txBody>
      </p:sp>
    </p:spTree>
    <p:extLst>
      <p:ext uri="{BB962C8B-B14F-4D97-AF65-F5344CB8AC3E}">
        <p14:creationId xmlns:p14="http://schemas.microsoft.com/office/powerpoint/2010/main" val="16017465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Similarity-Similarity Difference Minimization</a:t>
            </a:r>
            <a:br>
              <a:rPr lang="en-US" dirty="0" smtClean="0"/>
            </a:br>
            <a:endParaRPr lang="en-US" dirty="0"/>
          </a:p>
        </p:txBody>
      </p:sp>
      <p:pic>
        <p:nvPicPr>
          <p:cNvPr id="4" name="Picture 3" descr="螢幕快照 2017-04-27 9.42.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239" y="2330900"/>
            <a:ext cx="5716466" cy="1167880"/>
          </a:xfrm>
          <a:prstGeom prst="rect">
            <a:avLst/>
          </a:prstGeom>
        </p:spPr>
      </p:pic>
      <p:sp>
        <p:nvSpPr>
          <p:cNvPr id="5" name="TextBox 4"/>
          <p:cNvSpPr txBox="1"/>
          <p:nvPr/>
        </p:nvSpPr>
        <p:spPr>
          <a:xfrm>
            <a:off x="1719025" y="1845689"/>
            <a:ext cx="5719121" cy="369332"/>
          </a:xfrm>
          <a:prstGeom prst="rect">
            <a:avLst/>
          </a:prstGeom>
          <a:noFill/>
        </p:spPr>
        <p:txBody>
          <a:bodyPr wrap="none" rtlCol="0">
            <a:spAutoFit/>
          </a:bodyPr>
          <a:lstStyle/>
          <a:p>
            <a:r>
              <a:rPr lang="en-US" dirty="0" smtClean="0"/>
              <a:t>In this category, we call it Supervised Hashing with Kernels. </a:t>
            </a:r>
            <a:endParaRPr lang="en-US" dirty="0"/>
          </a:p>
        </p:txBody>
      </p:sp>
      <p:pic>
        <p:nvPicPr>
          <p:cNvPr id="11" name="Picture 10" descr="螢幕快照 2017-04-27 11.08.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276" y="3581704"/>
            <a:ext cx="6008400" cy="1873341"/>
          </a:xfrm>
          <a:prstGeom prst="rect">
            <a:avLst/>
          </a:prstGeom>
        </p:spPr>
      </p:pic>
    </p:spTree>
    <p:extLst>
      <p:ext uri="{BB962C8B-B14F-4D97-AF65-F5344CB8AC3E}">
        <p14:creationId xmlns:p14="http://schemas.microsoft.com/office/powerpoint/2010/main" val="367286782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SSDM V.S. SSPM</a:t>
            </a:r>
            <a:endParaRPr lang="en-US" dirty="0"/>
          </a:p>
        </p:txBody>
      </p:sp>
      <p:pic>
        <p:nvPicPr>
          <p:cNvPr id="4" name="Picture 3" descr="螢幕快照 2017-04-27 11.02.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609478"/>
            <a:ext cx="4572000" cy="2171700"/>
          </a:xfrm>
          <a:prstGeom prst="rect">
            <a:avLst/>
          </a:prstGeom>
        </p:spPr>
      </p:pic>
      <p:pic>
        <p:nvPicPr>
          <p:cNvPr id="5" name="Picture 4" descr="螢幕快照 2017-04-27 11.02.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285" y="3694745"/>
            <a:ext cx="6629400" cy="2768600"/>
          </a:xfrm>
          <a:prstGeom prst="rect">
            <a:avLst/>
          </a:prstGeom>
        </p:spPr>
      </p:pic>
    </p:spTree>
    <p:extLst>
      <p:ext uri="{BB962C8B-B14F-4D97-AF65-F5344CB8AC3E}">
        <p14:creationId xmlns:p14="http://schemas.microsoft.com/office/powerpoint/2010/main" val="165110465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Distance-Similarity Product Minimization</a:t>
            </a:r>
            <a:br>
              <a:rPr lang="en-US" dirty="0" smtClean="0"/>
            </a:br>
            <a:endParaRPr lang="en-US" dirty="0"/>
          </a:p>
        </p:txBody>
      </p:sp>
      <p:pic>
        <p:nvPicPr>
          <p:cNvPr id="4" name="Picture 3" descr="螢幕快照 2017-04-27 9.43.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2681323"/>
            <a:ext cx="5854700" cy="1346090"/>
          </a:xfrm>
          <a:prstGeom prst="rect">
            <a:avLst/>
          </a:prstGeom>
        </p:spPr>
      </p:pic>
      <p:sp>
        <p:nvSpPr>
          <p:cNvPr id="5" name="TextBox 4"/>
          <p:cNvSpPr txBox="1"/>
          <p:nvPr/>
        </p:nvSpPr>
        <p:spPr>
          <a:xfrm>
            <a:off x="3951229" y="6130768"/>
            <a:ext cx="3460503" cy="276999"/>
          </a:xfrm>
          <a:prstGeom prst="rect">
            <a:avLst/>
          </a:prstGeom>
          <a:noFill/>
        </p:spPr>
        <p:txBody>
          <a:bodyPr wrap="none" rtlCol="0">
            <a:spAutoFit/>
          </a:bodyPr>
          <a:lstStyle/>
          <a:p>
            <a:r>
              <a:rPr lang="en-US" sz="1200" dirty="0" smtClean="0"/>
              <a:t>Note: No specific algorithm belongs to this category.</a:t>
            </a:r>
            <a:endParaRPr lang="en-US" sz="1200" dirty="0"/>
          </a:p>
        </p:txBody>
      </p:sp>
    </p:spTree>
    <p:extLst>
      <p:ext uri="{BB962C8B-B14F-4D97-AF65-F5344CB8AC3E}">
        <p14:creationId xmlns:p14="http://schemas.microsoft.com/office/powerpoint/2010/main" val="19011447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Multiwise similarity preserving</a:t>
            </a:r>
            <a:endParaRPr lang="en-US" dirty="0"/>
          </a:p>
        </p:txBody>
      </p:sp>
      <p:sp>
        <p:nvSpPr>
          <p:cNvPr id="3" name="Content Placeholder 2"/>
          <p:cNvSpPr>
            <a:spLocks noGrp="1"/>
          </p:cNvSpPr>
          <p:nvPr>
            <p:ph idx="1"/>
          </p:nvPr>
        </p:nvSpPr>
        <p:spPr/>
        <p:txBody>
          <a:bodyPr/>
          <a:lstStyle/>
          <a:p>
            <a:pPr marL="0" indent="0" algn="just">
              <a:buNone/>
            </a:pPr>
            <a:endParaRPr lang="en-US" dirty="0" smtClean="0"/>
          </a:p>
          <a:p>
            <a:pPr marL="0" indent="0" algn="just">
              <a:buNone/>
            </a:pPr>
            <a:r>
              <a:rPr lang="en-US" dirty="0" smtClean="0"/>
              <a:t>In this category of hashing algorithms, they formulate the loss function by maximizing the agreement of the similarity orders over more than two items computed from the input space and the coding space.</a:t>
            </a:r>
            <a:endParaRPr lang="en-US" dirty="0"/>
          </a:p>
        </p:txBody>
      </p:sp>
    </p:spTree>
    <p:extLst>
      <p:ext uri="{BB962C8B-B14F-4D97-AF65-F5344CB8AC3E}">
        <p14:creationId xmlns:p14="http://schemas.microsoft.com/office/powerpoint/2010/main" val="12175297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Implicit similarity preserving</a:t>
            </a:r>
            <a:endParaRPr lang="en-US" dirty="0"/>
          </a:p>
        </p:txBody>
      </p:sp>
      <p:sp>
        <p:nvSpPr>
          <p:cNvPr id="3" name="Content Placeholder 2"/>
          <p:cNvSpPr>
            <a:spLocks noGrp="1"/>
          </p:cNvSpPr>
          <p:nvPr>
            <p:ph idx="1"/>
          </p:nvPr>
        </p:nvSpPr>
        <p:spPr>
          <a:xfrm>
            <a:off x="457200" y="1600200"/>
            <a:ext cx="7901168" cy="4525963"/>
          </a:xfrm>
        </p:spPr>
        <p:txBody>
          <a:bodyPr>
            <a:normAutofit/>
          </a:bodyPr>
          <a:lstStyle/>
          <a:p>
            <a:pPr marL="0" indent="0" algn="just">
              <a:buNone/>
            </a:pPr>
            <a:r>
              <a:rPr lang="en-US" sz="2000" dirty="0" smtClean="0"/>
              <a:t>In this category, the hashing algorithms focus on pursuing effective space partitioning without explicitly evaluation the relation between the distance/similarities. The common idea is to partition the space, formulated as a classification problem, with the maximum margin criterion or the code balance condition.</a:t>
            </a:r>
          </a:p>
          <a:p>
            <a:pPr marL="0" indent="0">
              <a:buNone/>
            </a:pPr>
            <a:endParaRPr lang="en-US" sz="2000" dirty="0"/>
          </a:p>
          <a:p>
            <a:pPr marL="0" indent="0">
              <a:buNone/>
            </a:pPr>
            <a:endParaRPr lang="en-US" sz="2000" dirty="0" smtClean="0"/>
          </a:p>
          <a:p>
            <a:pPr marL="0" indent="0" algn="just">
              <a:buNone/>
            </a:pPr>
            <a:r>
              <a:rPr lang="en-US" sz="2000" dirty="0" smtClean="0"/>
              <a:t>The formulation is a standard SVM formulation that is equivalent to the following form:</a:t>
            </a:r>
          </a:p>
          <a:p>
            <a:pPr marL="0" indent="0" algn="just">
              <a:buNone/>
            </a:pPr>
            <a:endParaRPr lang="en-US" sz="2000" dirty="0"/>
          </a:p>
        </p:txBody>
      </p:sp>
      <p:pic>
        <p:nvPicPr>
          <p:cNvPr id="4" name="Picture 3" descr="螢幕快照 2017-04-27 11.17.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146" y="4766868"/>
            <a:ext cx="6604000" cy="698500"/>
          </a:xfrm>
          <a:prstGeom prst="rect">
            <a:avLst/>
          </a:prstGeom>
        </p:spPr>
      </p:pic>
    </p:spTree>
    <p:extLst>
      <p:ext uri="{BB962C8B-B14F-4D97-AF65-F5344CB8AC3E}">
        <p14:creationId xmlns:p14="http://schemas.microsoft.com/office/powerpoint/2010/main" val="99632522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Quantization</a:t>
            </a:r>
            <a:endParaRPr lang="en-US" dirty="0"/>
          </a:p>
        </p:txBody>
      </p:sp>
      <p:pic>
        <p:nvPicPr>
          <p:cNvPr id="4" name="Picture 3" descr="螢幕快照 2017-04-27 11.23.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0" y="1985197"/>
            <a:ext cx="6616700" cy="1536700"/>
          </a:xfrm>
          <a:prstGeom prst="rect">
            <a:avLst/>
          </a:prstGeom>
        </p:spPr>
      </p:pic>
      <p:pic>
        <p:nvPicPr>
          <p:cNvPr id="5" name="Picture 4" descr="螢幕快照 2017-04-27 11.2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380" y="3530353"/>
            <a:ext cx="6388100" cy="536501"/>
          </a:xfrm>
          <a:prstGeom prst="rect">
            <a:avLst/>
          </a:prstGeom>
        </p:spPr>
      </p:pic>
      <p:sp>
        <p:nvSpPr>
          <p:cNvPr id="8" name="TextBox 7"/>
          <p:cNvSpPr txBox="1"/>
          <p:nvPr/>
        </p:nvSpPr>
        <p:spPr>
          <a:xfrm>
            <a:off x="1206500" y="5699412"/>
            <a:ext cx="7121473" cy="369332"/>
          </a:xfrm>
          <a:prstGeom prst="rect">
            <a:avLst/>
          </a:prstGeom>
          <a:noFill/>
        </p:spPr>
        <p:txBody>
          <a:bodyPr wrap="none" rtlCol="0">
            <a:spAutoFit/>
          </a:bodyPr>
          <a:lstStyle/>
          <a:p>
            <a:r>
              <a:rPr lang="en-US" dirty="0" smtClean="0"/>
              <a:t>[44] http://</a:t>
            </a:r>
            <a:r>
              <a:rPr lang="en-US" dirty="0" err="1" smtClean="0"/>
              <a:t>ieeexplore.ieee.org</a:t>
            </a:r>
            <a:r>
              <a:rPr lang="en-US" dirty="0" smtClean="0"/>
              <a:t>/abstract/document/5432202/?reload=true</a:t>
            </a:r>
            <a:endParaRPr lang="en-US" dirty="0"/>
          </a:p>
        </p:txBody>
      </p:sp>
    </p:spTree>
    <p:extLst>
      <p:ext uri="{BB962C8B-B14F-4D97-AF65-F5344CB8AC3E}">
        <p14:creationId xmlns:p14="http://schemas.microsoft.com/office/powerpoint/2010/main" val="8624137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Quantization</a:t>
            </a:r>
            <a:endParaRPr lang="en-US" dirty="0"/>
          </a:p>
        </p:txBody>
      </p:sp>
      <p:pic>
        <p:nvPicPr>
          <p:cNvPr id="4" name="Picture 3" descr="螢幕快照 2017-04-27 11.24.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691" y="1417638"/>
            <a:ext cx="5216363" cy="3343512"/>
          </a:xfrm>
          <a:prstGeom prst="rect">
            <a:avLst/>
          </a:prstGeom>
        </p:spPr>
      </p:pic>
      <p:pic>
        <p:nvPicPr>
          <p:cNvPr id="5" name="Picture 4" descr="螢幕快照 2017-04-27 11.24.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123" y="4761150"/>
            <a:ext cx="5981117" cy="1879433"/>
          </a:xfrm>
          <a:prstGeom prst="rect">
            <a:avLst/>
          </a:prstGeom>
        </p:spPr>
      </p:pic>
    </p:spTree>
    <p:extLst>
      <p:ext uri="{BB962C8B-B14F-4D97-AF65-F5344CB8AC3E}">
        <p14:creationId xmlns:p14="http://schemas.microsoft.com/office/powerpoint/2010/main" val="348725851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Quantization</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0000FF"/>
                </a:solidFill>
              </a:rPr>
              <a:t>1. Hypercubic Quantization</a:t>
            </a:r>
          </a:p>
          <a:p>
            <a:pPr>
              <a:buFontTx/>
              <a:buChar char="-"/>
            </a:pPr>
            <a:r>
              <a:rPr lang="en-US" dirty="0" smtClean="0"/>
              <a:t>Iterative Quantization and its extensions</a:t>
            </a:r>
          </a:p>
          <a:p>
            <a:pPr marL="0" indent="0">
              <a:buNone/>
            </a:pPr>
            <a:endParaRPr lang="en-US" dirty="0" smtClean="0"/>
          </a:p>
          <a:p>
            <a:pPr marL="0" indent="0">
              <a:buNone/>
            </a:pPr>
            <a:r>
              <a:rPr lang="en-US" dirty="0" smtClean="0">
                <a:solidFill>
                  <a:srgbClr val="0000FF"/>
                </a:solidFill>
              </a:rPr>
              <a:t>2. Cartesian Quantization</a:t>
            </a:r>
          </a:p>
          <a:p>
            <a:pPr>
              <a:buFontTx/>
              <a:buChar char="-"/>
            </a:pPr>
            <a:r>
              <a:rPr lang="en-US" dirty="0" smtClean="0"/>
              <a:t>Product Quantization </a:t>
            </a:r>
          </a:p>
          <a:p>
            <a:pPr>
              <a:buFontTx/>
              <a:buChar char="-"/>
            </a:pPr>
            <a:r>
              <a:rPr lang="en-US" dirty="0" smtClean="0"/>
              <a:t>Composite Quantization</a:t>
            </a:r>
          </a:p>
          <a:p>
            <a:pPr marL="0" indent="0">
              <a:buNone/>
            </a:pPr>
            <a:endParaRPr lang="en-US" dirty="0"/>
          </a:p>
        </p:txBody>
      </p:sp>
    </p:spTree>
    <p:extLst>
      <p:ext uri="{BB962C8B-B14F-4D97-AF65-F5344CB8AC3E}">
        <p14:creationId xmlns:p14="http://schemas.microsoft.com/office/powerpoint/2010/main" val="123023510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螢幕快照 2017-04-27 9.48.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0700"/>
            <a:ext cx="9144000" cy="3265714"/>
          </a:xfrm>
          <a:prstGeom prst="rect">
            <a:avLst/>
          </a:prstGeom>
        </p:spPr>
      </p:pic>
    </p:spTree>
    <p:extLst>
      <p:ext uri="{BB962C8B-B14F-4D97-AF65-F5344CB8AC3E}">
        <p14:creationId xmlns:p14="http://schemas.microsoft.com/office/powerpoint/2010/main" val="308892255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4175"/>
            <a:ext cx="7772400" cy="1470025"/>
          </a:xfrm>
        </p:spPr>
        <p:txBody>
          <a:bodyPr/>
          <a:lstStyle/>
          <a:p>
            <a:r>
              <a:rPr kumimoji="1" lang="en-US" altLang="zh-TW" dirty="0" smtClean="0">
                <a:solidFill>
                  <a:srgbClr val="3366FF"/>
                </a:solidFill>
              </a:rPr>
              <a:t>Deep Hash Learning</a:t>
            </a:r>
            <a:endParaRPr lang="en-US" dirty="0"/>
          </a:p>
        </p:txBody>
      </p:sp>
      <p:sp>
        <p:nvSpPr>
          <p:cNvPr id="3" name="Subtitle 2"/>
          <p:cNvSpPr>
            <a:spLocks noGrp="1"/>
          </p:cNvSpPr>
          <p:nvPr>
            <p:ph type="subTitle" idx="1"/>
          </p:nvPr>
        </p:nvSpPr>
        <p:spPr>
          <a:xfrm>
            <a:off x="1273905" y="2019043"/>
            <a:ext cx="6400800" cy="3495581"/>
          </a:xfrm>
        </p:spPr>
        <p:txBody>
          <a:bodyPr>
            <a:normAutofit fontScale="77500" lnSpcReduction="20000"/>
          </a:bodyPr>
          <a:lstStyle/>
          <a:p>
            <a:pPr algn="just"/>
            <a:r>
              <a:rPr lang="en-US" dirty="0" smtClean="0">
                <a:solidFill>
                  <a:schemeClr val="tx1"/>
                </a:solidFill>
              </a:rPr>
              <a:t>Typically, the approaches simultaneously learn the representation using a deep neural network and hashing functions under some loss functions, rather than separately learn the features and then learn the hash functions. </a:t>
            </a:r>
          </a:p>
          <a:p>
            <a:pPr algn="just"/>
            <a:endParaRPr lang="en-US" dirty="0">
              <a:solidFill>
                <a:schemeClr val="tx1"/>
              </a:solidFill>
            </a:endParaRPr>
          </a:p>
          <a:p>
            <a:pPr algn="just"/>
            <a:r>
              <a:rPr lang="en-US" dirty="0" smtClean="0">
                <a:solidFill>
                  <a:schemeClr val="tx1"/>
                </a:solidFill>
              </a:rPr>
              <a:t>The methodology is similar to hashing algorithms that do not adopt deep learning, and the hash function is more general and could be a deep neural network.</a:t>
            </a:r>
          </a:p>
        </p:txBody>
      </p:sp>
      <p:sp>
        <p:nvSpPr>
          <p:cNvPr id="4" name="TextBox 3"/>
          <p:cNvSpPr txBox="1"/>
          <p:nvPr/>
        </p:nvSpPr>
        <p:spPr>
          <a:xfrm>
            <a:off x="3360704" y="6100825"/>
            <a:ext cx="4314001" cy="276999"/>
          </a:xfrm>
          <a:prstGeom prst="rect">
            <a:avLst/>
          </a:prstGeom>
          <a:noFill/>
        </p:spPr>
        <p:txBody>
          <a:bodyPr wrap="none" rtlCol="0">
            <a:spAutoFit/>
          </a:bodyPr>
          <a:lstStyle/>
          <a:p>
            <a:r>
              <a:rPr lang="en-US" sz="1200" dirty="0" smtClean="0"/>
              <a:t>Note: This is </a:t>
            </a:r>
            <a:r>
              <a:rPr lang="en-US" sz="1200" dirty="0" smtClean="0">
                <a:solidFill>
                  <a:srgbClr val="FF0000"/>
                </a:solidFill>
              </a:rPr>
              <a:t>relatively new </a:t>
            </a:r>
            <a:r>
              <a:rPr lang="en-US" sz="1200" dirty="0" smtClean="0"/>
              <a:t>research direction in Learning to Hash.</a:t>
            </a:r>
            <a:endParaRPr lang="en-US" sz="1200" dirty="0"/>
          </a:p>
        </p:txBody>
      </p:sp>
    </p:spTree>
    <p:extLst>
      <p:ext uri="{BB962C8B-B14F-4D97-AF65-F5344CB8AC3E}">
        <p14:creationId xmlns:p14="http://schemas.microsoft.com/office/powerpoint/2010/main" val="40660064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
            </a:r>
            <a:br>
              <a:rPr lang="en-US" dirty="0" smtClean="0">
                <a:solidFill>
                  <a:srgbClr val="FF0000"/>
                </a:solidFill>
              </a:rPr>
            </a:br>
            <a:r>
              <a:rPr lang="en-US" dirty="0" smtClean="0">
                <a:solidFill>
                  <a:srgbClr val="FF0000"/>
                </a:solidFill>
              </a:rPr>
              <a:t>What is Learning to Hash?</a:t>
            </a:r>
            <a:br>
              <a:rPr lang="en-US" dirty="0" smtClean="0">
                <a:solidFill>
                  <a:srgbClr val="FF0000"/>
                </a:solidFill>
              </a:rPr>
            </a:br>
            <a:endParaRPr lang="en-US" dirty="0"/>
          </a:p>
        </p:txBody>
      </p:sp>
      <p:sp>
        <p:nvSpPr>
          <p:cNvPr id="3" name="Content Placeholder 2"/>
          <p:cNvSpPr>
            <a:spLocks noGrp="1"/>
          </p:cNvSpPr>
          <p:nvPr>
            <p:ph idx="1"/>
          </p:nvPr>
        </p:nvSpPr>
        <p:spPr>
          <a:xfrm>
            <a:off x="457200" y="1600200"/>
            <a:ext cx="8229600" cy="4706880"/>
          </a:xfrm>
        </p:spPr>
        <p:txBody>
          <a:bodyPr>
            <a:normAutofit fontScale="85000" lnSpcReduction="20000"/>
          </a:bodyPr>
          <a:lstStyle/>
          <a:p>
            <a:pPr marL="0" indent="0" algn="just">
              <a:buNone/>
            </a:pPr>
            <a:r>
              <a:rPr lang="en-US" sz="3500" dirty="0" smtClean="0"/>
              <a:t>Learning to hash is a data-dependent hashing approach which aims to learn hash functions from a specific dataset so that the nearest neighbor search result in the hash coding space is as close as possible to the search result in the original space, and the search cost and the space cost are also small. The main methodology of learning to hash is </a:t>
            </a:r>
            <a:r>
              <a:rPr lang="en-US" sz="3500" dirty="0" smtClean="0">
                <a:solidFill>
                  <a:srgbClr val="FF0000"/>
                </a:solidFill>
              </a:rPr>
              <a:t>similarity preserving</a:t>
            </a:r>
            <a:r>
              <a:rPr lang="en-US" sz="3500" dirty="0" smtClean="0"/>
              <a:t>.</a:t>
            </a:r>
          </a:p>
          <a:p>
            <a:pPr marL="0" indent="0">
              <a:buNone/>
            </a:pPr>
            <a:endParaRPr lang="en-US" dirty="0" smtClean="0"/>
          </a:p>
          <a:p>
            <a:pPr marL="0" indent="0">
              <a:buNone/>
            </a:pPr>
            <a:endParaRPr lang="en-US" dirty="0" smtClean="0"/>
          </a:p>
          <a:p>
            <a:pPr marL="0" indent="0">
              <a:buNone/>
            </a:pPr>
            <a:r>
              <a:rPr lang="en-US" sz="1700" dirty="0" smtClean="0"/>
              <a:t>Note: The other main category hashing algorithm is </a:t>
            </a:r>
            <a:r>
              <a:rPr lang="en-US" sz="1700" dirty="0"/>
              <a:t>L</a:t>
            </a:r>
            <a:r>
              <a:rPr lang="en-US" sz="1700" dirty="0" smtClean="0"/>
              <a:t>ocality </a:t>
            </a:r>
            <a:r>
              <a:rPr lang="en-US" sz="1700" dirty="0"/>
              <a:t>S</a:t>
            </a:r>
            <a:r>
              <a:rPr lang="en-US" sz="1700" dirty="0" smtClean="0"/>
              <a:t>ensitive Hashing (LSH) which is    </a:t>
            </a:r>
          </a:p>
          <a:p>
            <a:pPr marL="0" indent="0">
              <a:buNone/>
            </a:pPr>
            <a:r>
              <a:rPr lang="en-US" sz="1700" dirty="0"/>
              <a:t> </a:t>
            </a:r>
            <a:r>
              <a:rPr lang="en-US" sz="1700" dirty="0" smtClean="0"/>
              <a:t>          data-independent hashing approach. LSH is not the today’s focus.</a:t>
            </a:r>
            <a:endParaRPr lang="en-US" sz="1700" dirty="0"/>
          </a:p>
        </p:txBody>
      </p:sp>
    </p:spTree>
    <p:extLst>
      <p:ext uri="{BB962C8B-B14F-4D97-AF65-F5344CB8AC3E}">
        <p14:creationId xmlns:p14="http://schemas.microsoft.com/office/powerpoint/2010/main" val="5308956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1050" y="405342"/>
            <a:ext cx="7772400" cy="1470025"/>
          </a:xfrm>
        </p:spPr>
        <p:txBody>
          <a:bodyPr/>
          <a:lstStyle/>
          <a:p>
            <a:r>
              <a:rPr kumimoji="1" lang="en-US" altLang="zh-TW" dirty="0" smtClean="0">
                <a:solidFill>
                  <a:srgbClr val="3366FF"/>
                </a:solidFill>
              </a:rPr>
              <a:t>Conclusion</a:t>
            </a:r>
            <a:endParaRPr lang="en-US" dirty="0"/>
          </a:p>
        </p:txBody>
      </p:sp>
      <p:sp>
        <p:nvSpPr>
          <p:cNvPr id="3" name="Subtitle 2"/>
          <p:cNvSpPr>
            <a:spLocks noGrp="1"/>
          </p:cNvSpPr>
          <p:nvPr>
            <p:ph type="subTitle" idx="1"/>
          </p:nvPr>
        </p:nvSpPr>
        <p:spPr>
          <a:xfrm>
            <a:off x="1371600" y="2146674"/>
            <a:ext cx="6400800" cy="1752600"/>
          </a:xfrm>
        </p:spPr>
        <p:txBody>
          <a:bodyPr>
            <a:normAutofit/>
          </a:bodyPr>
          <a:lstStyle/>
          <a:p>
            <a:r>
              <a:rPr lang="en-US" dirty="0" smtClean="0">
                <a:solidFill>
                  <a:srgbClr val="FF0000"/>
                </a:solidFill>
              </a:rPr>
              <a:t>Time is money.</a:t>
            </a:r>
            <a:endParaRPr lang="en-US" dirty="0">
              <a:solidFill>
                <a:srgbClr val="FF0000"/>
              </a:solidFill>
            </a:endParaRPr>
          </a:p>
          <a:p>
            <a:r>
              <a:rPr lang="en-US" dirty="0" smtClean="0">
                <a:solidFill>
                  <a:srgbClr val="FF0000"/>
                </a:solidFill>
              </a:rPr>
              <a:t>Learning to Hash can help you earn  money in the big data era.</a:t>
            </a:r>
          </a:p>
        </p:txBody>
      </p:sp>
      <p:sp>
        <p:nvSpPr>
          <p:cNvPr id="4" name="TextBox 3"/>
          <p:cNvSpPr txBox="1"/>
          <p:nvPr/>
        </p:nvSpPr>
        <p:spPr>
          <a:xfrm>
            <a:off x="3582157" y="5004412"/>
            <a:ext cx="2214425" cy="584776"/>
          </a:xfrm>
          <a:prstGeom prst="rect">
            <a:avLst/>
          </a:prstGeom>
          <a:noFill/>
        </p:spPr>
        <p:txBody>
          <a:bodyPr wrap="square" rtlCol="0">
            <a:spAutoFit/>
          </a:bodyPr>
          <a:lstStyle/>
          <a:p>
            <a:r>
              <a:rPr lang="en-US" sz="3200" dirty="0" smtClean="0"/>
              <a:t>Thank you!</a:t>
            </a:r>
            <a:endParaRPr lang="en-US" sz="3200" dirty="0"/>
          </a:p>
        </p:txBody>
      </p:sp>
    </p:spTree>
    <p:extLst>
      <p:ext uri="{BB962C8B-B14F-4D97-AF65-F5344CB8AC3E}">
        <p14:creationId xmlns:p14="http://schemas.microsoft.com/office/powerpoint/2010/main" val="406600645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
            </a:r>
            <a:br>
              <a:rPr lang="en-US" dirty="0" smtClean="0">
                <a:solidFill>
                  <a:srgbClr val="FF0000"/>
                </a:solidFill>
              </a:rPr>
            </a:br>
            <a:r>
              <a:rPr lang="en-US" dirty="0" smtClean="0">
                <a:solidFill>
                  <a:srgbClr val="FF0000"/>
                </a:solidFill>
              </a:rPr>
              <a:t>Exact Nearest Neighbor Search</a:t>
            </a:r>
            <a:br>
              <a:rPr lang="en-US" dirty="0" smtClean="0">
                <a:solidFill>
                  <a:srgbClr val="FF0000"/>
                </a:solidFill>
              </a:rPr>
            </a:br>
            <a:endParaRPr lang="en-US" dirty="0"/>
          </a:p>
        </p:txBody>
      </p:sp>
      <p:pic>
        <p:nvPicPr>
          <p:cNvPr id="7" name="Picture 6" descr="螢幕快照 2017-04-27 2.24.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60" y="1576184"/>
            <a:ext cx="8948610" cy="5024012"/>
          </a:xfrm>
          <a:prstGeom prst="rect">
            <a:avLst/>
          </a:prstGeom>
        </p:spPr>
      </p:pic>
    </p:spTree>
    <p:extLst>
      <p:ext uri="{BB962C8B-B14F-4D97-AF65-F5344CB8AC3E}">
        <p14:creationId xmlns:p14="http://schemas.microsoft.com/office/powerpoint/2010/main" val="22681733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
            </a:r>
            <a:br>
              <a:rPr lang="en-US" dirty="0" smtClean="0">
                <a:solidFill>
                  <a:srgbClr val="FF0000"/>
                </a:solidFill>
              </a:rPr>
            </a:br>
            <a:r>
              <a:rPr lang="en-US" dirty="0" smtClean="0">
                <a:solidFill>
                  <a:srgbClr val="FF0000"/>
                </a:solidFill>
              </a:rPr>
              <a:t>Approximate Nearest Neighbor (ANN)</a:t>
            </a:r>
            <a:br>
              <a:rPr lang="en-US" dirty="0" smtClean="0">
                <a:solidFill>
                  <a:srgbClr val="FF0000"/>
                </a:solidFill>
              </a:rPr>
            </a:br>
            <a:r>
              <a:rPr lang="en-US" dirty="0" smtClean="0">
                <a:solidFill>
                  <a:srgbClr val="FF0000"/>
                </a:solidFill>
              </a:rPr>
              <a:t>Search</a:t>
            </a:r>
            <a:r>
              <a:rPr lang="en-US" dirty="0">
                <a:solidFill>
                  <a:srgbClr val="FF0000"/>
                </a:solidFill>
              </a:rPr>
              <a:t> </a:t>
            </a:r>
            <a:r>
              <a:rPr lang="en-US" dirty="0" smtClean="0">
                <a:solidFill>
                  <a:srgbClr val="FF0000"/>
                </a:solidFill>
              </a:rPr>
              <a:t>(for large scale cases)</a:t>
            </a:r>
            <a:endParaRPr lang="en-US" dirty="0"/>
          </a:p>
        </p:txBody>
      </p:sp>
      <p:sp>
        <p:nvSpPr>
          <p:cNvPr id="3" name="Content Placeholder 2"/>
          <p:cNvSpPr>
            <a:spLocks noGrp="1"/>
          </p:cNvSpPr>
          <p:nvPr>
            <p:ph idx="1"/>
          </p:nvPr>
        </p:nvSpPr>
        <p:spPr/>
        <p:txBody>
          <a:bodyPr/>
          <a:lstStyle/>
          <a:p>
            <a:pPr marL="0" indent="0">
              <a:buNone/>
            </a:pPr>
            <a:endParaRPr lang="en-US" dirty="0" smtClean="0">
              <a:solidFill>
                <a:srgbClr val="FF0000"/>
              </a:solidFill>
            </a:endParaRPr>
          </a:p>
          <a:p>
            <a:pPr marL="514350" indent="-514350">
              <a:buAutoNum type="arabicPeriod"/>
            </a:pPr>
            <a:r>
              <a:rPr lang="en-US" dirty="0" smtClean="0"/>
              <a:t>Error-constrained nearest neighbor search</a:t>
            </a:r>
          </a:p>
          <a:p>
            <a:pPr marL="0" indent="0">
              <a:buNone/>
            </a:pPr>
            <a:r>
              <a:rPr lang="en-US" sz="2400" dirty="0" smtClean="0">
                <a:solidFill>
                  <a:srgbClr val="0000FF"/>
                </a:solidFill>
              </a:rPr>
              <a:t>(Including </a:t>
            </a:r>
            <a:r>
              <a:rPr lang="en-US" sz="2400" dirty="0" smtClean="0">
                <a:solidFill>
                  <a:srgbClr val="FF0000"/>
                </a:solidFill>
              </a:rPr>
              <a:t>ANN search by hashing approach</a:t>
            </a:r>
            <a:r>
              <a:rPr lang="en-US" sz="2400" dirty="0" smtClean="0">
                <a:solidFill>
                  <a:srgbClr val="0000FF"/>
                </a:solidFill>
              </a:rPr>
              <a:t>, approximate fixed-radius near neighbor, and so on.)</a:t>
            </a:r>
          </a:p>
          <a:p>
            <a:pPr marL="0" indent="0">
              <a:buNone/>
            </a:pPr>
            <a:endParaRPr lang="en-US" dirty="0" smtClean="0"/>
          </a:p>
          <a:p>
            <a:pPr marL="0" indent="0">
              <a:buNone/>
            </a:pPr>
            <a:r>
              <a:rPr lang="en-US" dirty="0" smtClean="0"/>
              <a:t>2. Time-constrained nearest neighbor search</a:t>
            </a:r>
          </a:p>
          <a:p>
            <a:pPr marL="0" indent="0">
              <a:buNone/>
            </a:pPr>
            <a:r>
              <a:rPr lang="en-US" sz="2400" dirty="0" smtClean="0">
                <a:solidFill>
                  <a:srgbClr val="0000FF"/>
                </a:solidFill>
              </a:rPr>
              <a:t>(Mostly for real applications, but </a:t>
            </a:r>
            <a:r>
              <a:rPr lang="en-US" sz="2400" dirty="0" smtClean="0">
                <a:solidFill>
                  <a:srgbClr val="0000FF"/>
                </a:solidFill>
              </a:rPr>
              <a:t>usually lack elegant theories.</a:t>
            </a:r>
            <a:r>
              <a:rPr lang="en-US" sz="2400" dirty="0" smtClean="0">
                <a:solidFill>
                  <a:srgbClr val="0000FF"/>
                </a:solidFill>
              </a:rPr>
              <a:t>)</a:t>
            </a:r>
            <a:endParaRPr lang="en-US" sz="2400" dirty="0" smtClean="0">
              <a:solidFill>
                <a:srgbClr val="0000FF"/>
              </a:solidFill>
            </a:endParaRPr>
          </a:p>
        </p:txBody>
      </p:sp>
    </p:spTree>
    <p:extLst>
      <p:ext uri="{BB962C8B-B14F-4D97-AF65-F5344CB8AC3E}">
        <p14:creationId xmlns:p14="http://schemas.microsoft.com/office/powerpoint/2010/main" val="37438798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
            </a:r>
            <a:br>
              <a:rPr lang="en-US" dirty="0" smtClean="0">
                <a:solidFill>
                  <a:srgbClr val="FF0000"/>
                </a:solidFill>
              </a:rPr>
            </a:br>
            <a:r>
              <a:rPr lang="en-US" dirty="0" smtClean="0">
                <a:solidFill>
                  <a:srgbClr val="FF0000"/>
                </a:solidFill>
              </a:rPr>
              <a:t>ANN search by hashing approach</a:t>
            </a:r>
            <a:br>
              <a:rPr lang="en-US" dirty="0" smtClean="0">
                <a:solidFill>
                  <a:srgbClr val="FF0000"/>
                </a:solidFill>
              </a:rPr>
            </a:br>
            <a:endParaRPr lang="en-US" dirty="0"/>
          </a:p>
        </p:txBody>
      </p:sp>
      <p:sp>
        <p:nvSpPr>
          <p:cNvPr id="3" name="Content Placeholder 2"/>
          <p:cNvSpPr>
            <a:spLocks noGrp="1"/>
          </p:cNvSpPr>
          <p:nvPr>
            <p:ph idx="1"/>
          </p:nvPr>
        </p:nvSpPr>
        <p:spPr>
          <a:xfrm>
            <a:off x="457200" y="1802023"/>
            <a:ext cx="8229600" cy="3680035"/>
          </a:xfrm>
        </p:spPr>
        <p:txBody>
          <a:bodyPr/>
          <a:lstStyle/>
          <a:p>
            <a:pPr marL="0" indent="0">
              <a:buNone/>
            </a:pPr>
            <a:r>
              <a:rPr lang="en-US" dirty="0" smtClean="0"/>
              <a:t>1. Hash table lookup</a:t>
            </a:r>
          </a:p>
          <a:p>
            <a:pPr marL="0" indent="0">
              <a:buNone/>
            </a:pPr>
            <a:endParaRPr lang="en-US" dirty="0" smtClean="0"/>
          </a:p>
          <a:p>
            <a:pPr marL="0" indent="0">
              <a:buNone/>
            </a:pPr>
            <a:r>
              <a:rPr lang="en-US" dirty="0" smtClean="0"/>
              <a:t>2. Hash code ranking</a:t>
            </a:r>
            <a:endParaRPr lang="en-US" dirty="0"/>
          </a:p>
        </p:txBody>
      </p:sp>
    </p:spTree>
    <p:extLst>
      <p:ext uri="{BB962C8B-B14F-4D97-AF65-F5344CB8AC3E}">
        <p14:creationId xmlns:p14="http://schemas.microsoft.com/office/powerpoint/2010/main" val="42340316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table lookup</a:t>
            </a:r>
            <a:endParaRPr lang="en-US" dirty="0"/>
          </a:p>
        </p:txBody>
      </p:sp>
      <p:sp>
        <p:nvSpPr>
          <p:cNvPr id="3" name="Content Placeholder 2"/>
          <p:cNvSpPr>
            <a:spLocks noGrp="1"/>
          </p:cNvSpPr>
          <p:nvPr>
            <p:ph idx="1"/>
          </p:nvPr>
        </p:nvSpPr>
        <p:spPr>
          <a:xfrm>
            <a:off x="325651" y="1600200"/>
            <a:ext cx="8640597" cy="5032547"/>
          </a:xfrm>
        </p:spPr>
        <p:txBody>
          <a:bodyPr>
            <a:normAutofit/>
          </a:bodyPr>
          <a:lstStyle/>
          <a:p>
            <a:pPr marL="0" indent="0">
              <a:buNone/>
            </a:pPr>
            <a:r>
              <a:rPr lang="en-US" dirty="0" smtClean="0"/>
              <a:t>The main idea of hash table lookup for accelerating the search is to reduce the number of the distance computations. </a:t>
            </a:r>
          </a:p>
          <a:p>
            <a:pPr marL="0" indent="0">
              <a:buNone/>
            </a:pPr>
            <a:r>
              <a:rPr lang="en-US" dirty="0" smtClean="0"/>
              <a:t>The data structure, called </a:t>
            </a:r>
            <a:r>
              <a:rPr lang="en-US" dirty="0" smtClean="0">
                <a:solidFill>
                  <a:srgbClr val="FF0000"/>
                </a:solidFill>
              </a:rPr>
              <a:t>hash table </a:t>
            </a:r>
            <a:r>
              <a:rPr lang="en-US" dirty="0" smtClean="0"/>
              <a:t>(a form of inverted index), is </a:t>
            </a:r>
            <a:r>
              <a:rPr lang="en-US" dirty="0" smtClean="0">
                <a:solidFill>
                  <a:srgbClr val="FF0000"/>
                </a:solidFill>
              </a:rPr>
              <a:t>composed of buckets with each bucket indexed by a hash code</a:t>
            </a:r>
            <a:r>
              <a:rPr lang="en-US" dirty="0" smtClean="0"/>
              <a:t>. Each reference </a:t>
            </a:r>
            <a:r>
              <a:rPr lang="en-US" dirty="0" smtClean="0">
                <a:solidFill>
                  <a:srgbClr val="FF0000"/>
                </a:solidFill>
              </a:rPr>
              <a:t>item x </a:t>
            </a:r>
            <a:r>
              <a:rPr lang="en-US" dirty="0" smtClean="0"/>
              <a:t>is placed into </a:t>
            </a:r>
            <a:r>
              <a:rPr lang="en-US" dirty="0" smtClean="0">
                <a:solidFill>
                  <a:srgbClr val="FF0000"/>
                </a:solidFill>
              </a:rPr>
              <a:t>a bucket h(x)</a:t>
            </a:r>
            <a:r>
              <a:rPr lang="en-US" dirty="0" smtClean="0"/>
              <a:t>.</a:t>
            </a:r>
          </a:p>
          <a:p>
            <a:pPr marL="0" indent="0">
              <a:buNone/>
            </a:pPr>
            <a:endParaRPr lang="en-US" dirty="0"/>
          </a:p>
          <a:p>
            <a:pPr marL="0" indent="0">
              <a:buNone/>
            </a:pPr>
            <a:r>
              <a:rPr lang="en-US" sz="1200" dirty="0" smtClean="0"/>
              <a:t>Note: Hash table lookup is mainly used in locality sensitive hashing (LSH).</a:t>
            </a:r>
            <a:endParaRPr lang="en-US" sz="1200" dirty="0"/>
          </a:p>
        </p:txBody>
      </p:sp>
    </p:spTree>
    <p:extLst>
      <p:ext uri="{BB962C8B-B14F-4D97-AF65-F5344CB8AC3E}">
        <p14:creationId xmlns:p14="http://schemas.microsoft.com/office/powerpoint/2010/main" val="22744214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螢幕快照 2017-04-27 3.12.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5823"/>
            <a:ext cx="9144000" cy="4146823"/>
          </a:xfrm>
          <a:prstGeom prst="rect">
            <a:avLst/>
          </a:prstGeom>
        </p:spPr>
      </p:pic>
    </p:spTree>
    <p:extLst>
      <p:ext uri="{BB962C8B-B14F-4D97-AF65-F5344CB8AC3E}">
        <p14:creationId xmlns:p14="http://schemas.microsoft.com/office/powerpoint/2010/main" val="10077950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872</TotalTime>
  <Words>1344</Words>
  <Application>Microsoft Macintosh PowerPoint</Application>
  <PresentationFormat>On-screen Show (4:3)</PresentationFormat>
  <Paragraphs>159</Paragraphs>
  <Slides>40</Slides>
  <Notes>6</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Hash Learning</vt:lpstr>
      <vt:lpstr>Agenda</vt:lpstr>
      <vt:lpstr>Introduction and background</vt:lpstr>
      <vt:lpstr> What is Learning to Hash? </vt:lpstr>
      <vt:lpstr> Exact Nearest Neighbor Search </vt:lpstr>
      <vt:lpstr> Approximate Nearest Neighbor (ANN) Search (for large scale cases)</vt:lpstr>
      <vt:lpstr> ANN search by hashing approach </vt:lpstr>
      <vt:lpstr>Hash table lookup</vt:lpstr>
      <vt:lpstr>PowerPoint Presentation</vt:lpstr>
      <vt:lpstr>Hash code ranking</vt:lpstr>
      <vt:lpstr>PowerPoint Presentation</vt:lpstr>
      <vt:lpstr>Evaluation protocols in Hash Learning</vt:lpstr>
      <vt:lpstr>  Evaluation Metrics (for search quality)  </vt:lpstr>
      <vt:lpstr>PowerPoint Presentation</vt:lpstr>
      <vt:lpstr>Evaluation Datasets</vt:lpstr>
      <vt:lpstr>Five problems for computing hash codes</vt:lpstr>
      <vt:lpstr>What hash function is adopted? </vt:lpstr>
      <vt:lpstr> What similarity in the hashing space is used? </vt:lpstr>
      <vt:lpstr> What similarity in the original space is provided? </vt:lpstr>
      <vt:lpstr>What loss function is chosen for the optimization objective?</vt:lpstr>
      <vt:lpstr> What optimization techniques are adopted? </vt:lpstr>
      <vt:lpstr>Four main categories of Hash Learning</vt:lpstr>
      <vt:lpstr>Pairwise similarity preserving</vt:lpstr>
      <vt:lpstr> Similarity-Distance Product Minimization </vt:lpstr>
      <vt:lpstr> Similarity-Distance Product Minimization </vt:lpstr>
      <vt:lpstr> Similarity-Similarity Product Maximization </vt:lpstr>
      <vt:lpstr> Distance-Distance Product Maximization </vt:lpstr>
      <vt:lpstr> Distance-Distance Difference Minimization </vt:lpstr>
      <vt:lpstr> DDDM V.S. DDPM </vt:lpstr>
      <vt:lpstr> Similarity-Similarity Difference Minimization </vt:lpstr>
      <vt:lpstr>SSDM V.S. SSPM</vt:lpstr>
      <vt:lpstr> Distance-Similarity Product Minimization </vt:lpstr>
      <vt:lpstr>Multiwise similarity preserving</vt:lpstr>
      <vt:lpstr>Implicit similarity preserving</vt:lpstr>
      <vt:lpstr>Quantization</vt:lpstr>
      <vt:lpstr>Quantization</vt:lpstr>
      <vt:lpstr>Quantization</vt:lpstr>
      <vt:lpstr>PowerPoint Presentation</vt:lpstr>
      <vt:lpstr>Deep Hash Learning</vt:lpstr>
      <vt:lpstr>Conclusion</vt:lpstr>
    </vt:vector>
  </TitlesOfParts>
  <Company>King Abdullah University of Science and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 Learning #### </dc:title>
  <dc:creator>Jia-Hong Huang</dc:creator>
  <cp:lastModifiedBy>Jia-Hong Huang</cp:lastModifiedBy>
  <cp:revision>77</cp:revision>
  <dcterms:created xsi:type="dcterms:W3CDTF">2017-04-26T20:30:37Z</dcterms:created>
  <dcterms:modified xsi:type="dcterms:W3CDTF">2017-04-27T11:02:40Z</dcterms:modified>
</cp:coreProperties>
</file>